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4"/>
  </p:notesMasterIdLst>
  <p:sldIdLst>
    <p:sldId id="256" r:id="rId2"/>
    <p:sldId id="317" r:id="rId3"/>
    <p:sldId id="305" r:id="rId4"/>
    <p:sldId id="306" r:id="rId5"/>
    <p:sldId id="312" r:id="rId6"/>
    <p:sldId id="313" r:id="rId7"/>
    <p:sldId id="315" r:id="rId8"/>
    <p:sldId id="314" r:id="rId9"/>
    <p:sldId id="316" r:id="rId10"/>
    <p:sldId id="307" r:id="rId11"/>
    <p:sldId id="311" r:id="rId12"/>
    <p:sldId id="310"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147" autoAdjust="0"/>
    <p:restoredTop sz="94660"/>
  </p:normalViewPr>
  <p:slideViewPr>
    <p:cSldViewPr>
      <p:cViewPr varScale="1">
        <p:scale>
          <a:sx n="68" d="100"/>
          <a:sy n="68" d="100"/>
        </p:scale>
        <p:origin x="1464"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1B116C7-D313-44DF-851F-561AD0E84361}" type="datetimeFigureOut">
              <a:rPr lang="en-US" smtClean="0"/>
              <a:t>3/12/2021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181D8BA-2871-43B6-95E6-118CE4B58879}" type="slidenum">
              <a:rPr lang="en-US" smtClean="0"/>
              <a:t>‹#›</a:t>
            </a:fld>
            <a:endParaRPr lang="en-US"/>
          </a:p>
        </p:txBody>
      </p:sp>
    </p:spTree>
    <p:extLst>
      <p:ext uri="{BB962C8B-B14F-4D97-AF65-F5344CB8AC3E}">
        <p14:creationId xmlns:p14="http://schemas.microsoft.com/office/powerpoint/2010/main" val="6012400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181D8BA-2871-43B6-95E6-118CE4B58879}" type="slidenum">
              <a:rPr lang="en-US" smtClean="0"/>
              <a:t>1</a:t>
            </a:fld>
            <a:endParaRPr lang="en-US"/>
          </a:p>
        </p:txBody>
      </p:sp>
    </p:spTree>
    <p:extLst>
      <p:ext uri="{BB962C8B-B14F-4D97-AF65-F5344CB8AC3E}">
        <p14:creationId xmlns:p14="http://schemas.microsoft.com/office/powerpoint/2010/main" val="26026466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1181D8BA-2871-43B6-95E6-118CE4B58879}" type="slidenum">
              <a:rPr lang="en-US" smtClean="0"/>
              <a:t>2</a:t>
            </a:fld>
            <a:endParaRPr lang="en-US"/>
          </a:p>
        </p:txBody>
      </p:sp>
    </p:spTree>
    <p:extLst>
      <p:ext uri="{BB962C8B-B14F-4D97-AF65-F5344CB8AC3E}">
        <p14:creationId xmlns:p14="http://schemas.microsoft.com/office/powerpoint/2010/main" val="27866327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1181D8BA-2871-43B6-95E6-118CE4B58879}" type="slidenum">
              <a:rPr lang="en-US" smtClean="0"/>
              <a:t>3</a:t>
            </a:fld>
            <a:endParaRPr lang="en-US"/>
          </a:p>
        </p:txBody>
      </p:sp>
    </p:spTree>
    <p:extLst>
      <p:ext uri="{BB962C8B-B14F-4D97-AF65-F5344CB8AC3E}">
        <p14:creationId xmlns:p14="http://schemas.microsoft.com/office/powerpoint/2010/main" val="20069061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9E31E8E-FAA6-4768-80D1-5C1524358538}" type="datetime1">
              <a:rPr lang="en-US" smtClean="0"/>
              <a:t>3/12/2021</a:t>
            </a:fld>
            <a:endParaRPr lang="en-US"/>
          </a:p>
        </p:txBody>
      </p:sp>
      <p:sp>
        <p:nvSpPr>
          <p:cNvPr id="5" name="Footer Placeholder 4"/>
          <p:cNvSpPr>
            <a:spLocks noGrp="1"/>
          </p:cNvSpPr>
          <p:nvPr>
            <p:ph type="ftr" sz="quarter" idx="11"/>
          </p:nvPr>
        </p:nvSpPr>
        <p:spPr/>
        <p:txBody>
          <a:bodyPr/>
          <a:lstStyle/>
          <a:p>
            <a:r>
              <a:rPr lang="en-US"/>
              <a:t>JEPPIAAR INSTITUTE OF TECHNOLOGY</a:t>
            </a:r>
          </a:p>
        </p:txBody>
      </p:sp>
      <p:sp>
        <p:nvSpPr>
          <p:cNvPr id="6" name="Slide Number Placeholder 5"/>
          <p:cNvSpPr>
            <a:spLocks noGrp="1"/>
          </p:cNvSpPr>
          <p:nvPr>
            <p:ph type="sldNum" sz="quarter" idx="12"/>
          </p:nvPr>
        </p:nvSpPr>
        <p:spPr/>
        <p:txBody>
          <a:bodyPr/>
          <a:lstStyle/>
          <a:p>
            <a:fld id="{E5CA2188-4EE7-4F69-AE19-AF999E6A737F}" type="slidenum">
              <a:rPr lang="en-US" smtClean="0"/>
              <a:t>‹#›</a:t>
            </a:fld>
            <a:endParaRPr lang="en-US"/>
          </a:p>
        </p:txBody>
      </p:sp>
    </p:spTree>
    <p:extLst>
      <p:ext uri="{BB962C8B-B14F-4D97-AF65-F5344CB8AC3E}">
        <p14:creationId xmlns:p14="http://schemas.microsoft.com/office/powerpoint/2010/main" val="23480332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1D5FC90-A492-4A4D-B7DD-4720209C0258}" type="datetime1">
              <a:rPr lang="en-US" smtClean="0"/>
              <a:t>3/12/2021</a:t>
            </a:fld>
            <a:endParaRPr lang="en-US"/>
          </a:p>
        </p:txBody>
      </p:sp>
      <p:sp>
        <p:nvSpPr>
          <p:cNvPr id="5" name="Footer Placeholder 4"/>
          <p:cNvSpPr>
            <a:spLocks noGrp="1"/>
          </p:cNvSpPr>
          <p:nvPr>
            <p:ph type="ftr" sz="quarter" idx="11"/>
          </p:nvPr>
        </p:nvSpPr>
        <p:spPr/>
        <p:txBody>
          <a:bodyPr/>
          <a:lstStyle/>
          <a:p>
            <a:r>
              <a:rPr lang="en-US"/>
              <a:t>JEPPIAAR INSTITUTE OF TECHNOLOGY</a:t>
            </a:r>
          </a:p>
        </p:txBody>
      </p:sp>
      <p:sp>
        <p:nvSpPr>
          <p:cNvPr id="6" name="Slide Number Placeholder 5"/>
          <p:cNvSpPr>
            <a:spLocks noGrp="1"/>
          </p:cNvSpPr>
          <p:nvPr>
            <p:ph type="sldNum" sz="quarter" idx="12"/>
          </p:nvPr>
        </p:nvSpPr>
        <p:spPr/>
        <p:txBody>
          <a:bodyPr/>
          <a:lstStyle/>
          <a:p>
            <a:fld id="{E5CA2188-4EE7-4F69-AE19-AF999E6A737F}" type="slidenum">
              <a:rPr lang="en-US" smtClean="0"/>
              <a:t>‹#›</a:t>
            </a:fld>
            <a:endParaRPr lang="en-US"/>
          </a:p>
        </p:txBody>
      </p:sp>
    </p:spTree>
    <p:extLst>
      <p:ext uri="{BB962C8B-B14F-4D97-AF65-F5344CB8AC3E}">
        <p14:creationId xmlns:p14="http://schemas.microsoft.com/office/powerpoint/2010/main" val="15690862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4434A3-00D5-4239-B904-80CC8FFE510A}" type="datetime1">
              <a:rPr lang="en-US" smtClean="0"/>
              <a:t>3/12/2021</a:t>
            </a:fld>
            <a:endParaRPr lang="en-US"/>
          </a:p>
        </p:txBody>
      </p:sp>
      <p:sp>
        <p:nvSpPr>
          <p:cNvPr id="5" name="Footer Placeholder 4"/>
          <p:cNvSpPr>
            <a:spLocks noGrp="1"/>
          </p:cNvSpPr>
          <p:nvPr>
            <p:ph type="ftr" sz="quarter" idx="11"/>
          </p:nvPr>
        </p:nvSpPr>
        <p:spPr/>
        <p:txBody>
          <a:bodyPr/>
          <a:lstStyle/>
          <a:p>
            <a:r>
              <a:rPr lang="en-US"/>
              <a:t>JEPPIAAR INSTITUTE OF TECHNOLOGY</a:t>
            </a:r>
          </a:p>
        </p:txBody>
      </p:sp>
      <p:sp>
        <p:nvSpPr>
          <p:cNvPr id="6" name="Slide Number Placeholder 5"/>
          <p:cNvSpPr>
            <a:spLocks noGrp="1"/>
          </p:cNvSpPr>
          <p:nvPr>
            <p:ph type="sldNum" sz="quarter" idx="12"/>
          </p:nvPr>
        </p:nvSpPr>
        <p:spPr/>
        <p:txBody>
          <a:bodyPr/>
          <a:lstStyle/>
          <a:p>
            <a:fld id="{E5CA2188-4EE7-4F69-AE19-AF999E6A737F}" type="slidenum">
              <a:rPr lang="en-US" smtClean="0"/>
              <a:t>‹#›</a:t>
            </a:fld>
            <a:endParaRPr lang="en-US"/>
          </a:p>
        </p:txBody>
      </p:sp>
    </p:spTree>
    <p:extLst>
      <p:ext uri="{BB962C8B-B14F-4D97-AF65-F5344CB8AC3E}">
        <p14:creationId xmlns:p14="http://schemas.microsoft.com/office/powerpoint/2010/main" val="9334481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1589B79-28B0-4D12-A297-DE5897E9723E}" type="datetime1">
              <a:rPr lang="en-US" smtClean="0"/>
              <a:t>3/12/2021</a:t>
            </a:fld>
            <a:endParaRPr lang="en-US"/>
          </a:p>
        </p:txBody>
      </p:sp>
      <p:sp>
        <p:nvSpPr>
          <p:cNvPr id="5" name="Footer Placeholder 4"/>
          <p:cNvSpPr>
            <a:spLocks noGrp="1"/>
          </p:cNvSpPr>
          <p:nvPr>
            <p:ph type="ftr" sz="quarter" idx="11"/>
          </p:nvPr>
        </p:nvSpPr>
        <p:spPr/>
        <p:txBody>
          <a:bodyPr/>
          <a:lstStyle/>
          <a:p>
            <a:r>
              <a:rPr lang="en-US"/>
              <a:t>JEPPIAAR INSTITUTE OF TECHNOLOGY</a:t>
            </a:r>
          </a:p>
        </p:txBody>
      </p:sp>
      <p:sp>
        <p:nvSpPr>
          <p:cNvPr id="6" name="Slide Number Placeholder 5"/>
          <p:cNvSpPr>
            <a:spLocks noGrp="1"/>
          </p:cNvSpPr>
          <p:nvPr>
            <p:ph type="sldNum" sz="quarter" idx="12"/>
          </p:nvPr>
        </p:nvSpPr>
        <p:spPr/>
        <p:txBody>
          <a:bodyPr/>
          <a:lstStyle/>
          <a:p>
            <a:fld id="{E5CA2188-4EE7-4F69-AE19-AF999E6A737F}" type="slidenum">
              <a:rPr lang="en-US" smtClean="0"/>
              <a:t>‹#›</a:t>
            </a:fld>
            <a:endParaRPr lang="en-US"/>
          </a:p>
        </p:txBody>
      </p:sp>
    </p:spTree>
    <p:extLst>
      <p:ext uri="{BB962C8B-B14F-4D97-AF65-F5344CB8AC3E}">
        <p14:creationId xmlns:p14="http://schemas.microsoft.com/office/powerpoint/2010/main" val="10970112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5D15664-E27A-45EE-9E77-BA9FBD89D79B}" type="datetime1">
              <a:rPr lang="en-US" smtClean="0"/>
              <a:t>3/12/2021</a:t>
            </a:fld>
            <a:endParaRPr lang="en-US"/>
          </a:p>
        </p:txBody>
      </p:sp>
      <p:sp>
        <p:nvSpPr>
          <p:cNvPr id="5" name="Footer Placeholder 4"/>
          <p:cNvSpPr>
            <a:spLocks noGrp="1"/>
          </p:cNvSpPr>
          <p:nvPr>
            <p:ph type="ftr" sz="quarter" idx="11"/>
          </p:nvPr>
        </p:nvSpPr>
        <p:spPr/>
        <p:txBody>
          <a:bodyPr/>
          <a:lstStyle/>
          <a:p>
            <a:r>
              <a:rPr lang="en-US"/>
              <a:t>JEPPIAAR INSTITUTE OF TECHNOLOGY</a:t>
            </a:r>
          </a:p>
        </p:txBody>
      </p:sp>
      <p:sp>
        <p:nvSpPr>
          <p:cNvPr id="6" name="Slide Number Placeholder 5"/>
          <p:cNvSpPr>
            <a:spLocks noGrp="1"/>
          </p:cNvSpPr>
          <p:nvPr>
            <p:ph type="sldNum" sz="quarter" idx="12"/>
          </p:nvPr>
        </p:nvSpPr>
        <p:spPr/>
        <p:txBody>
          <a:bodyPr/>
          <a:lstStyle/>
          <a:p>
            <a:fld id="{E5CA2188-4EE7-4F69-AE19-AF999E6A737F}" type="slidenum">
              <a:rPr lang="en-US" smtClean="0"/>
              <a:t>‹#›</a:t>
            </a:fld>
            <a:endParaRPr lang="en-US"/>
          </a:p>
        </p:txBody>
      </p:sp>
    </p:spTree>
    <p:extLst>
      <p:ext uri="{BB962C8B-B14F-4D97-AF65-F5344CB8AC3E}">
        <p14:creationId xmlns:p14="http://schemas.microsoft.com/office/powerpoint/2010/main" val="10646960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BB564FE-F6E1-42EC-B67D-790612EBBF36}" type="datetime1">
              <a:rPr lang="en-US" smtClean="0"/>
              <a:t>3/12/2021</a:t>
            </a:fld>
            <a:endParaRPr lang="en-US"/>
          </a:p>
        </p:txBody>
      </p:sp>
      <p:sp>
        <p:nvSpPr>
          <p:cNvPr id="6" name="Footer Placeholder 5"/>
          <p:cNvSpPr>
            <a:spLocks noGrp="1"/>
          </p:cNvSpPr>
          <p:nvPr>
            <p:ph type="ftr" sz="quarter" idx="11"/>
          </p:nvPr>
        </p:nvSpPr>
        <p:spPr/>
        <p:txBody>
          <a:bodyPr/>
          <a:lstStyle/>
          <a:p>
            <a:r>
              <a:rPr lang="en-US"/>
              <a:t>JEPPIAAR INSTITUTE OF TECHNOLOGY</a:t>
            </a:r>
          </a:p>
        </p:txBody>
      </p:sp>
      <p:sp>
        <p:nvSpPr>
          <p:cNvPr id="7" name="Slide Number Placeholder 6"/>
          <p:cNvSpPr>
            <a:spLocks noGrp="1"/>
          </p:cNvSpPr>
          <p:nvPr>
            <p:ph type="sldNum" sz="quarter" idx="12"/>
          </p:nvPr>
        </p:nvSpPr>
        <p:spPr/>
        <p:txBody>
          <a:bodyPr/>
          <a:lstStyle/>
          <a:p>
            <a:fld id="{E5CA2188-4EE7-4F69-AE19-AF999E6A737F}" type="slidenum">
              <a:rPr lang="en-US" smtClean="0"/>
              <a:t>‹#›</a:t>
            </a:fld>
            <a:endParaRPr lang="en-US"/>
          </a:p>
        </p:txBody>
      </p:sp>
    </p:spTree>
    <p:extLst>
      <p:ext uri="{BB962C8B-B14F-4D97-AF65-F5344CB8AC3E}">
        <p14:creationId xmlns:p14="http://schemas.microsoft.com/office/powerpoint/2010/main" val="5040159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56FA4E1-DA02-4FCB-8B33-871CA603B35F}" type="datetime1">
              <a:rPr lang="en-US" smtClean="0"/>
              <a:t>3/12/2021</a:t>
            </a:fld>
            <a:endParaRPr lang="en-US"/>
          </a:p>
        </p:txBody>
      </p:sp>
      <p:sp>
        <p:nvSpPr>
          <p:cNvPr id="8" name="Footer Placeholder 7"/>
          <p:cNvSpPr>
            <a:spLocks noGrp="1"/>
          </p:cNvSpPr>
          <p:nvPr>
            <p:ph type="ftr" sz="quarter" idx="11"/>
          </p:nvPr>
        </p:nvSpPr>
        <p:spPr/>
        <p:txBody>
          <a:bodyPr/>
          <a:lstStyle/>
          <a:p>
            <a:r>
              <a:rPr lang="en-US"/>
              <a:t>JEPPIAAR INSTITUTE OF TECHNOLOGY</a:t>
            </a:r>
          </a:p>
        </p:txBody>
      </p:sp>
      <p:sp>
        <p:nvSpPr>
          <p:cNvPr id="9" name="Slide Number Placeholder 8"/>
          <p:cNvSpPr>
            <a:spLocks noGrp="1"/>
          </p:cNvSpPr>
          <p:nvPr>
            <p:ph type="sldNum" sz="quarter" idx="12"/>
          </p:nvPr>
        </p:nvSpPr>
        <p:spPr/>
        <p:txBody>
          <a:bodyPr/>
          <a:lstStyle/>
          <a:p>
            <a:fld id="{E5CA2188-4EE7-4F69-AE19-AF999E6A737F}" type="slidenum">
              <a:rPr lang="en-US" smtClean="0"/>
              <a:t>‹#›</a:t>
            </a:fld>
            <a:endParaRPr lang="en-US"/>
          </a:p>
        </p:txBody>
      </p:sp>
    </p:spTree>
    <p:extLst>
      <p:ext uri="{BB962C8B-B14F-4D97-AF65-F5344CB8AC3E}">
        <p14:creationId xmlns:p14="http://schemas.microsoft.com/office/powerpoint/2010/main" val="19021372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19835E8-8679-4E90-AFE0-0C67370685A8}" type="datetime1">
              <a:rPr lang="en-US" smtClean="0"/>
              <a:t>3/12/2021</a:t>
            </a:fld>
            <a:endParaRPr lang="en-US"/>
          </a:p>
        </p:txBody>
      </p:sp>
      <p:sp>
        <p:nvSpPr>
          <p:cNvPr id="4" name="Footer Placeholder 3"/>
          <p:cNvSpPr>
            <a:spLocks noGrp="1"/>
          </p:cNvSpPr>
          <p:nvPr>
            <p:ph type="ftr" sz="quarter" idx="11"/>
          </p:nvPr>
        </p:nvSpPr>
        <p:spPr/>
        <p:txBody>
          <a:bodyPr/>
          <a:lstStyle/>
          <a:p>
            <a:r>
              <a:rPr lang="en-US"/>
              <a:t>JEPPIAAR INSTITUTE OF TECHNOLOGY</a:t>
            </a:r>
          </a:p>
        </p:txBody>
      </p:sp>
      <p:sp>
        <p:nvSpPr>
          <p:cNvPr id="5" name="Slide Number Placeholder 4"/>
          <p:cNvSpPr>
            <a:spLocks noGrp="1"/>
          </p:cNvSpPr>
          <p:nvPr>
            <p:ph type="sldNum" sz="quarter" idx="12"/>
          </p:nvPr>
        </p:nvSpPr>
        <p:spPr/>
        <p:txBody>
          <a:bodyPr/>
          <a:lstStyle/>
          <a:p>
            <a:fld id="{E5CA2188-4EE7-4F69-AE19-AF999E6A737F}" type="slidenum">
              <a:rPr lang="en-US" smtClean="0"/>
              <a:t>‹#›</a:t>
            </a:fld>
            <a:endParaRPr lang="en-US"/>
          </a:p>
        </p:txBody>
      </p:sp>
    </p:spTree>
    <p:extLst>
      <p:ext uri="{BB962C8B-B14F-4D97-AF65-F5344CB8AC3E}">
        <p14:creationId xmlns:p14="http://schemas.microsoft.com/office/powerpoint/2010/main" val="41657909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6C47FD-2D86-4B6A-8B7C-09862E8557BB}" type="datetime1">
              <a:rPr lang="en-US" smtClean="0"/>
              <a:t>3/12/2021</a:t>
            </a:fld>
            <a:endParaRPr lang="en-US"/>
          </a:p>
        </p:txBody>
      </p:sp>
      <p:sp>
        <p:nvSpPr>
          <p:cNvPr id="3" name="Footer Placeholder 2"/>
          <p:cNvSpPr>
            <a:spLocks noGrp="1"/>
          </p:cNvSpPr>
          <p:nvPr>
            <p:ph type="ftr" sz="quarter" idx="11"/>
          </p:nvPr>
        </p:nvSpPr>
        <p:spPr/>
        <p:txBody>
          <a:bodyPr/>
          <a:lstStyle/>
          <a:p>
            <a:r>
              <a:rPr lang="en-US"/>
              <a:t>JEPPIAAR INSTITUTE OF TECHNOLOGY</a:t>
            </a:r>
          </a:p>
        </p:txBody>
      </p:sp>
      <p:sp>
        <p:nvSpPr>
          <p:cNvPr id="4" name="Slide Number Placeholder 3"/>
          <p:cNvSpPr>
            <a:spLocks noGrp="1"/>
          </p:cNvSpPr>
          <p:nvPr>
            <p:ph type="sldNum" sz="quarter" idx="12"/>
          </p:nvPr>
        </p:nvSpPr>
        <p:spPr/>
        <p:txBody>
          <a:bodyPr/>
          <a:lstStyle/>
          <a:p>
            <a:fld id="{E5CA2188-4EE7-4F69-AE19-AF999E6A737F}" type="slidenum">
              <a:rPr lang="en-US" smtClean="0"/>
              <a:t>‹#›</a:t>
            </a:fld>
            <a:endParaRPr lang="en-US"/>
          </a:p>
        </p:txBody>
      </p:sp>
    </p:spTree>
    <p:extLst>
      <p:ext uri="{BB962C8B-B14F-4D97-AF65-F5344CB8AC3E}">
        <p14:creationId xmlns:p14="http://schemas.microsoft.com/office/powerpoint/2010/main" val="40924058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6A4DCBB-5FBE-45F5-A7A0-DCD94C53A06B}" type="datetime1">
              <a:rPr lang="en-US" smtClean="0"/>
              <a:t>3/12/2021</a:t>
            </a:fld>
            <a:endParaRPr lang="en-US"/>
          </a:p>
        </p:txBody>
      </p:sp>
      <p:sp>
        <p:nvSpPr>
          <p:cNvPr id="6" name="Footer Placeholder 5"/>
          <p:cNvSpPr>
            <a:spLocks noGrp="1"/>
          </p:cNvSpPr>
          <p:nvPr>
            <p:ph type="ftr" sz="quarter" idx="11"/>
          </p:nvPr>
        </p:nvSpPr>
        <p:spPr/>
        <p:txBody>
          <a:bodyPr/>
          <a:lstStyle/>
          <a:p>
            <a:r>
              <a:rPr lang="en-US"/>
              <a:t>JEPPIAAR INSTITUTE OF TECHNOLOGY</a:t>
            </a:r>
          </a:p>
        </p:txBody>
      </p:sp>
      <p:sp>
        <p:nvSpPr>
          <p:cNvPr id="7" name="Slide Number Placeholder 6"/>
          <p:cNvSpPr>
            <a:spLocks noGrp="1"/>
          </p:cNvSpPr>
          <p:nvPr>
            <p:ph type="sldNum" sz="quarter" idx="12"/>
          </p:nvPr>
        </p:nvSpPr>
        <p:spPr/>
        <p:txBody>
          <a:bodyPr/>
          <a:lstStyle/>
          <a:p>
            <a:fld id="{E5CA2188-4EE7-4F69-AE19-AF999E6A737F}" type="slidenum">
              <a:rPr lang="en-US" smtClean="0"/>
              <a:t>‹#›</a:t>
            </a:fld>
            <a:endParaRPr lang="en-US"/>
          </a:p>
        </p:txBody>
      </p:sp>
    </p:spTree>
    <p:extLst>
      <p:ext uri="{BB962C8B-B14F-4D97-AF65-F5344CB8AC3E}">
        <p14:creationId xmlns:p14="http://schemas.microsoft.com/office/powerpoint/2010/main" val="2449130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4239DA-53D9-4AED-B699-60988A11F434}" type="datetime1">
              <a:rPr lang="en-US" smtClean="0"/>
              <a:t>3/12/2021</a:t>
            </a:fld>
            <a:endParaRPr lang="en-US"/>
          </a:p>
        </p:txBody>
      </p:sp>
      <p:sp>
        <p:nvSpPr>
          <p:cNvPr id="6" name="Footer Placeholder 5"/>
          <p:cNvSpPr>
            <a:spLocks noGrp="1"/>
          </p:cNvSpPr>
          <p:nvPr>
            <p:ph type="ftr" sz="quarter" idx="11"/>
          </p:nvPr>
        </p:nvSpPr>
        <p:spPr/>
        <p:txBody>
          <a:bodyPr/>
          <a:lstStyle/>
          <a:p>
            <a:r>
              <a:rPr lang="en-US"/>
              <a:t>JEPPIAAR INSTITUTE OF TECHNOLOGY</a:t>
            </a:r>
          </a:p>
        </p:txBody>
      </p:sp>
      <p:sp>
        <p:nvSpPr>
          <p:cNvPr id="7" name="Slide Number Placeholder 6"/>
          <p:cNvSpPr>
            <a:spLocks noGrp="1"/>
          </p:cNvSpPr>
          <p:nvPr>
            <p:ph type="sldNum" sz="quarter" idx="12"/>
          </p:nvPr>
        </p:nvSpPr>
        <p:spPr/>
        <p:txBody>
          <a:bodyPr/>
          <a:lstStyle/>
          <a:p>
            <a:fld id="{E5CA2188-4EE7-4F69-AE19-AF999E6A737F}" type="slidenum">
              <a:rPr lang="en-US" smtClean="0"/>
              <a:t>‹#›</a:t>
            </a:fld>
            <a:endParaRPr lang="en-US"/>
          </a:p>
        </p:txBody>
      </p:sp>
    </p:spTree>
    <p:extLst>
      <p:ext uri="{BB962C8B-B14F-4D97-AF65-F5344CB8AC3E}">
        <p14:creationId xmlns:p14="http://schemas.microsoft.com/office/powerpoint/2010/main" val="23650572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4A4544-C7CE-44D8-992C-81FF0040C1FA}" type="datetime1">
              <a:rPr lang="en-US" smtClean="0"/>
              <a:t>3/12/2021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JEPPIAAR INSTITUTE OF TECHNOLOGY</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CA2188-4EE7-4F69-AE19-AF999E6A737F}" type="slidenum">
              <a:rPr lang="en-US" smtClean="0"/>
              <a:t>‹#›</a:t>
            </a:fld>
            <a:endParaRPr lang="en-US"/>
          </a:p>
        </p:txBody>
      </p:sp>
    </p:spTree>
    <p:extLst>
      <p:ext uri="{BB962C8B-B14F-4D97-AF65-F5344CB8AC3E}">
        <p14:creationId xmlns:p14="http://schemas.microsoft.com/office/powerpoint/2010/main" val="41473915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cholar.google.com/scholar?hl=en&amp;q=J.+G.+T.+Anderson.+Pilot+survey+of+mid-coast+Maine+seabird+colonies%3A+an+evaluation+of+techniques.+Bangor%2C+ME%2C+1995.+Report+to+the+State+of+Maine+Dept.+of+Inland+Fisheries+and+Wildlife." TargetMode="External"/><Relationship Id="rId2" Type="http://schemas.openxmlformats.org/officeDocument/2006/relationships/hyperlink" Target="http://scholar.google.com/scholar?hl=en&amp;q=Cerfcube+embedded+StrongARM+system.+http%3A%2F%2Fwww.intrinsyc.com%2Fproducts%2Fcerfcube%2F.+Intrinsyc+Corporation%2C+Vancouver+BC+Canada."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399" y="1239732"/>
            <a:ext cx="8663729" cy="2036868"/>
          </a:xfrm>
        </p:spPr>
        <p:txBody>
          <a:bodyPr>
            <a:normAutofit fontScale="90000"/>
          </a:bodyPr>
          <a:lstStyle/>
          <a:p>
            <a:pPr algn="l"/>
            <a:br>
              <a:rPr lang="en-US" sz="2400" b="1" dirty="0">
                <a:solidFill>
                  <a:schemeClr val="accent2"/>
                </a:solidFill>
                <a:latin typeface="Palatino Linotype" pitchFamily="18" charset="0"/>
              </a:rPr>
            </a:br>
            <a:br>
              <a:rPr lang="en-US" sz="2400" b="1" dirty="0">
                <a:solidFill>
                  <a:schemeClr val="accent2"/>
                </a:solidFill>
                <a:latin typeface="Palatino Linotype" pitchFamily="18" charset="0"/>
              </a:rPr>
            </a:br>
            <a:r>
              <a:rPr lang="en-US" sz="2400" b="1" dirty="0">
                <a:solidFill>
                  <a:schemeClr val="accent2"/>
                </a:solidFill>
                <a:latin typeface="Palatino Linotype" pitchFamily="18" charset="0"/>
              </a:rPr>
              <a:t>Subject Name :Operating System</a:t>
            </a:r>
            <a:br>
              <a:rPr lang="en-US" sz="2400" b="1" dirty="0">
                <a:solidFill>
                  <a:schemeClr val="accent2"/>
                </a:solidFill>
                <a:latin typeface="Palatino Linotype" pitchFamily="18" charset="0"/>
              </a:rPr>
            </a:br>
            <a:br>
              <a:rPr lang="en-US" sz="2400" b="1" dirty="0">
                <a:solidFill>
                  <a:schemeClr val="accent2"/>
                </a:solidFill>
                <a:latin typeface="Palatino Linotype" pitchFamily="18" charset="0"/>
              </a:rPr>
            </a:br>
            <a:r>
              <a:rPr lang="en-US" sz="2400" b="1" dirty="0">
                <a:solidFill>
                  <a:schemeClr val="accent2"/>
                </a:solidFill>
                <a:latin typeface="Palatino Linotype" pitchFamily="18" charset="0"/>
              </a:rPr>
              <a:t>Presentation  Title:  MAC Protocol And Wireless Network</a:t>
            </a:r>
            <a:br>
              <a:rPr lang="en-US" sz="2400" b="1" dirty="0">
                <a:solidFill>
                  <a:schemeClr val="accent2"/>
                </a:solidFill>
                <a:latin typeface="Palatino Linotype" pitchFamily="18" charset="0"/>
              </a:rPr>
            </a:br>
            <a:endParaRPr lang="en-US" sz="2400" b="1" dirty="0">
              <a:solidFill>
                <a:schemeClr val="accent2"/>
              </a:solidFill>
              <a:latin typeface="Palatino Linotype" pitchFamily="18" charset="0"/>
            </a:endParaRPr>
          </a:p>
        </p:txBody>
      </p:sp>
      <p:sp>
        <p:nvSpPr>
          <p:cNvPr id="3" name="Subtitle 2"/>
          <p:cNvSpPr>
            <a:spLocks noGrp="1"/>
          </p:cNvSpPr>
          <p:nvPr>
            <p:ph type="subTitle" idx="1"/>
          </p:nvPr>
        </p:nvSpPr>
        <p:spPr>
          <a:xfrm>
            <a:off x="152399" y="3162300"/>
            <a:ext cx="8839200" cy="1219200"/>
          </a:xfrm>
        </p:spPr>
        <p:txBody>
          <a:bodyPr>
            <a:noAutofit/>
          </a:bodyPr>
          <a:lstStyle/>
          <a:p>
            <a:pPr algn="l"/>
            <a:r>
              <a:rPr lang="en-US" sz="2000" b="1" dirty="0">
                <a:solidFill>
                  <a:schemeClr val="accent2"/>
                </a:solidFill>
                <a:latin typeface="Palatino Linotype" pitchFamily="18" charset="0"/>
              </a:rPr>
              <a:t>Team Members:</a:t>
            </a:r>
          </a:p>
          <a:p>
            <a:pPr algn="l"/>
            <a:r>
              <a:rPr lang="en-US" sz="2000" b="1" dirty="0">
                <a:solidFill>
                  <a:schemeClr val="tx1"/>
                </a:solidFill>
                <a:latin typeface="Palatino Linotype" pitchFamily="18" charset="0"/>
              </a:rPr>
              <a:t>	Students Name	 		  	</a:t>
            </a:r>
            <a:r>
              <a:rPr lang="en-US" sz="2000" b="1" dirty="0" err="1">
                <a:solidFill>
                  <a:schemeClr val="tx1"/>
                </a:solidFill>
                <a:latin typeface="Palatino Linotype" pitchFamily="18" charset="0"/>
              </a:rPr>
              <a:t>Reg.No</a:t>
            </a:r>
            <a:r>
              <a:rPr lang="en-US" sz="2000" b="1" dirty="0">
                <a:solidFill>
                  <a:schemeClr val="tx1"/>
                </a:solidFill>
                <a:latin typeface="Palatino Linotype" pitchFamily="18" charset="0"/>
              </a:rPr>
              <a:t>:</a:t>
            </a:r>
          </a:p>
          <a:p>
            <a:pPr algn="l"/>
            <a:r>
              <a:rPr lang="en-US" sz="2000" b="1" dirty="0">
                <a:solidFill>
                  <a:schemeClr val="tx1"/>
                </a:solidFill>
                <a:latin typeface="Palatino Linotype" pitchFamily="18" charset="0"/>
              </a:rPr>
              <a:t>	1.Vijitta A                                          210618104055</a:t>
            </a:r>
          </a:p>
          <a:p>
            <a:pPr algn="l"/>
            <a:r>
              <a:rPr lang="en-US" sz="2000" b="1" dirty="0">
                <a:solidFill>
                  <a:schemeClr val="tx1"/>
                </a:solidFill>
                <a:latin typeface="Palatino Linotype" pitchFamily="18" charset="0"/>
              </a:rPr>
              <a:t>	2.Teena D                                          210618104053</a:t>
            </a:r>
          </a:p>
          <a:p>
            <a:pPr algn="l"/>
            <a:r>
              <a:rPr lang="en-US" sz="2000" b="1" dirty="0">
                <a:solidFill>
                  <a:schemeClr val="tx1"/>
                </a:solidFill>
                <a:latin typeface="Palatino Linotype" pitchFamily="18" charset="0"/>
              </a:rPr>
              <a:t>	3.Adhwaitha </a:t>
            </a:r>
            <a:r>
              <a:rPr lang="en-US" sz="2000" b="1" dirty="0" err="1">
                <a:solidFill>
                  <a:schemeClr val="tx1"/>
                </a:solidFill>
                <a:latin typeface="Palatino Linotype" pitchFamily="18" charset="0"/>
              </a:rPr>
              <a:t>Jasmith</a:t>
            </a:r>
            <a:r>
              <a:rPr lang="en-US" sz="2000" b="1" dirty="0">
                <a:solidFill>
                  <a:schemeClr val="tx1"/>
                </a:solidFill>
                <a:latin typeface="Palatino Linotype" pitchFamily="18" charset="0"/>
              </a:rPr>
              <a:t>                     210618104002</a:t>
            </a:r>
          </a:p>
          <a:p>
            <a:pPr algn="l"/>
            <a:r>
              <a:rPr lang="en-US" sz="2000" b="1" dirty="0">
                <a:solidFill>
                  <a:schemeClr val="tx1"/>
                </a:solidFill>
                <a:latin typeface="Palatino Linotype" pitchFamily="18" charset="0"/>
              </a:rPr>
              <a:t>	4.Sharu </a:t>
            </a:r>
            <a:r>
              <a:rPr lang="en-US" sz="2000" b="1" dirty="0" err="1">
                <a:solidFill>
                  <a:schemeClr val="tx1"/>
                </a:solidFill>
                <a:latin typeface="Palatino Linotype" pitchFamily="18" charset="0"/>
              </a:rPr>
              <a:t>Bency</a:t>
            </a:r>
            <a:r>
              <a:rPr lang="en-US" sz="2000" b="1" dirty="0">
                <a:solidFill>
                  <a:schemeClr val="tx1"/>
                </a:solidFill>
                <a:latin typeface="Palatino Linotype" pitchFamily="18" charset="0"/>
              </a:rPr>
              <a:t>                                  210618104047</a:t>
            </a:r>
          </a:p>
          <a:p>
            <a:pPr algn="l"/>
            <a:r>
              <a:rPr lang="en-US" sz="2000" b="1" dirty="0">
                <a:solidFill>
                  <a:schemeClr val="tx1"/>
                </a:solidFill>
                <a:latin typeface="Palatino Linotype" pitchFamily="18" charset="0"/>
              </a:rPr>
              <a:t>              5.Gowshika R                                   210618104015</a:t>
            </a:r>
          </a:p>
          <a:p>
            <a:pPr algn="l"/>
            <a:r>
              <a:rPr lang="en-US" sz="2000" b="1" dirty="0">
                <a:solidFill>
                  <a:schemeClr val="tx1"/>
                </a:solidFill>
                <a:latin typeface="Palatino Linotype" pitchFamily="18" charset="0"/>
              </a:rPr>
              <a:t>              6.Sharmila </a:t>
            </a:r>
            <a:r>
              <a:rPr lang="en-US" sz="2000" b="1" dirty="0" err="1">
                <a:solidFill>
                  <a:schemeClr val="tx1"/>
                </a:solidFill>
                <a:latin typeface="Palatino Linotype" pitchFamily="18" charset="0"/>
              </a:rPr>
              <a:t>Roselin</a:t>
            </a:r>
            <a:r>
              <a:rPr lang="en-US" sz="2000" b="1" dirty="0">
                <a:solidFill>
                  <a:schemeClr val="tx1"/>
                </a:solidFill>
                <a:latin typeface="Palatino Linotype" pitchFamily="18" charset="0"/>
              </a:rPr>
              <a:t> P.B                    210618104046</a:t>
            </a:r>
          </a:p>
          <a:p>
            <a:endParaRPr lang="en-US" sz="2000" b="1" dirty="0">
              <a:solidFill>
                <a:schemeClr val="tx1"/>
              </a:solidFill>
              <a:latin typeface="Palatino Linotype" pitchFamily="18" charset="0"/>
            </a:endParaRPr>
          </a:p>
          <a:p>
            <a:endParaRPr lang="en-US" sz="2000" dirty="0">
              <a:solidFill>
                <a:schemeClr val="tx1"/>
              </a:solidFill>
              <a:latin typeface="Palatino Linotype" pitchFamily="18" charset="0"/>
            </a:endParaRPr>
          </a:p>
        </p:txBody>
      </p:sp>
      <p:sp>
        <p:nvSpPr>
          <p:cNvPr id="4" name="TextBox 3">
            <a:extLst>
              <a:ext uri="{FF2B5EF4-FFF2-40B4-BE49-F238E27FC236}">
                <a16:creationId xmlns:a16="http://schemas.microsoft.com/office/drawing/2014/main" id="{EE5ACCF2-8CAE-4B9E-99FA-55335EEA4352}"/>
              </a:ext>
            </a:extLst>
          </p:cNvPr>
          <p:cNvSpPr txBox="1"/>
          <p:nvPr/>
        </p:nvSpPr>
        <p:spPr>
          <a:xfrm>
            <a:off x="0" y="478691"/>
            <a:ext cx="9144000" cy="1231106"/>
          </a:xfrm>
          <a:prstGeom prst="rect">
            <a:avLst/>
          </a:prstGeom>
          <a:noFill/>
        </p:spPr>
        <p:txBody>
          <a:bodyPr wrap="square" rtlCol="0">
            <a:spAutoFit/>
          </a:bodyPr>
          <a:lstStyle/>
          <a:p>
            <a:pPr algn="ctr"/>
            <a:r>
              <a:rPr lang="en-IN" sz="2400" b="1" dirty="0">
                <a:latin typeface="Palatino Linotype" pitchFamily="18" charset="0"/>
                <a:cs typeface="Times New Roman" panose="02020603050405020304" pitchFamily="18" charset="0"/>
              </a:rPr>
              <a:t>  JEPPIAAR INSTITUTE OF TECHNOLOGY</a:t>
            </a:r>
          </a:p>
          <a:p>
            <a:pPr algn="ctr"/>
            <a:r>
              <a:rPr lang="en-US" sz="1400" b="1" dirty="0">
                <a:latin typeface="Times New Roman" panose="02020603050405020304" pitchFamily="18" charset="0"/>
                <a:cs typeface="Times New Roman" panose="02020603050405020304" pitchFamily="18" charset="0"/>
              </a:rPr>
              <a:t>“Self-Belief | Self Discipline | Self Respect”</a:t>
            </a:r>
          </a:p>
          <a:p>
            <a:pPr algn="ctr"/>
            <a:endParaRPr lang="en-US" sz="1400" b="1" dirty="0">
              <a:latin typeface="Times New Roman" panose="02020603050405020304" pitchFamily="18" charset="0"/>
              <a:cs typeface="Times New Roman" panose="02020603050405020304" pitchFamily="18" charset="0"/>
            </a:endParaRPr>
          </a:p>
          <a:p>
            <a:pPr algn="ctr"/>
            <a:r>
              <a:rPr lang="en-IN" sz="2200" b="1" dirty="0">
                <a:solidFill>
                  <a:srgbClr val="0070C0"/>
                </a:solidFill>
                <a:latin typeface="Palatino Linotype" pitchFamily="18" charset="0"/>
                <a:cs typeface="Times New Roman" panose="02020603050405020304" pitchFamily="18" charset="0"/>
              </a:rPr>
              <a:t>Department of Computer Science and Engineering</a:t>
            </a:r>
          </a:p>
        </p:txBody>
      </p:sp>
      <p:sp>
        <p:nvSpPr>
          <p:cNvPr id="5" name="Rectangle 4"/>
          <p:cNvSpPr/>
          <p:nvPr/>
        </p:nvSpPr>
        <p:spPr>
          <a:xfrm>
            <a:off x="152400" y="152400"/>
            <a:ext cx="8839200" cy="6553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descr="F:\SUBJECTS\JIT_COURSE FILE CONTENTS\JIT_ISO _DNV GL_ISO 9001-2015\ISO_Images_Logo\ISO 9001-2015 (JPG).jpg">
            <a:extLst>
              <a:ext uri="{FF2B5EF4-FFF2-40B4-BE49-F238E27FC236}">
                <a16:creationId xmlns:a16="http://schemas.microsoft.com/office/drawing/2014/main" id="{00000000-0008-0000-0500-000003000000}"/>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24800" y="381000"/>
            <a:ext cx="891329" cy="858732"/>
          </a:xfrm>
          <a:prstGeom prst="rect">
            <a:avLst/>
          </a:prstGeom>
          <a:noFill/>
          <a:ln>
            <a:noFill/>
          </a:ln>
        </p:spPr>
      </p:pic>
      <p:pic>
        <p:nvPicPr>
          <p:cNvPr id="8" name="Picture 7">
            <a:extLst>
              <a:ext uri="{FF2B5EF4-FFF2-40B4-BE49-F238E27FC236}">
                <a16:creationId xmlns:a16="http://schemas.microsoft.com/office/drawing/2014/main" id="{B4A1DE53-ABA8-414A-9685-5FB06462FF07}"/>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27871" y="478691"/>
            <a:ext cx="762651" cy="878498"/>
          </a:xfrm>
          <a:prstGeom prst="rect">
            <a:avLst/>
          </a:prstGeom>
        </p:spPr>
      </p:pic>
    </p:spTree>
    <p:extLst>
      <p:ext uri="{BB962C8B-B14F-4D97-AF65-F5344CB8AC3E}">
        <p14:creationId xmlns:p14="http://schemas.microsoft.com/office/powerpoint/2010/main" val="40155931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1143000"/>
          </a:xfrm>
        </p:spPr>
        <p:txBody>
          <a:bodyPr>
            <a:normAutofit/>
          </a:bodyPr>
          <a:lstStyle/>
          <a:p>
            <a:r>
              <a:rPr lang="en-US" sz="2400" b="1" dirty="0">
                <a:latin typeface="Palatino Linotype" pitchFamily="18" charset="0"/>
              </a:rPr>
              <a:t>Result &amp; Discussion</a:t>
            </a:r>
          </a:p>
        </p:txBody>
      </p:sp>
      <p:sp>
        <p:nvSpPr>
          <p:cNvPr id="3" name="Content Placeholder 2"/>
          <p:cNvSpPr>
            <a:spLocks noGrp="1"/>
          </p:cNvSpPr>
          <p:nvPr>
            <p:ph idx="1"/>
          </p:nvPr>
        </p:nvSpPr>
        <p:spPr>
          <a:xfrm>
            <a:off x="457200" y="1447800"/>
            <a:ext cx="8229600" cy="4800600"/>
          </a:xfrm>
        </p:spPr>
        <p:txBody>
          <a:bodyPr>
            <a:normAutofit/>
          </a:bodyPr>
          <a:lstStyle/>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pPr marL="0" indent="0">
              <a:buNone/>
            </a:pPr>
            <a:endParaRPr lang="en-US" sz="2000" dirty="0">
              <a:latin typeface="Palatino Linotype" pitchFamily="18" charset="0"/>
            </a:endParaRPr>
          </a:p>
          <a:p>
            <a:pPr marL="0" indent="0">
              <a:buNone/>
            </a:pPr>
            <a:endParaRPr lang="en-US" sz="2000" dirty="0">
              <a:latin typeface="Palatino Linotype" pitchFamily="18" charset="0"/>
            </a:endParaRPr>
          </a:p>
        </p:txBody>
      </p:sp>
      <p:sp>
        <p:nvSpPr>
          <p:cNvPr id="5" name="Rectangle 4"/>
          <p:cNvSpPr/>
          <p:nvPr/>
        </p:nvSpPr>
        <p:spPr>
          <a:xfrm>
            <a:off x="152400" y="152400"/>
            <a:ext cx="8839200" cy="6248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Date Placeholder 5"/>
          <p:cNvSpPr>
            <a:spLocks noGrp="1"/>
          </p:cNvSpPr>
          <p:nvPr>
            <p:ph type="dt" sz="half" idx="10"/>
          </p:nvPr>
        </p:nvSpPr>
        <p:spPr/>
        <p:txBody>
          <a:bodyPr/>
          <a:lstStyle/>
          <a:p>
            <a:fld id="{B4E4BE21-05AB-4752-8E4C-86CEA05D0B31}" type="datetime1">
              <a:rPr lang="en-US" smtClean="0"/>
              <a:t>3/12/2021</a:t>
            </a:fld>
            <a:endParaRPr lang="en-US"/>
          </a:p>
        </p:txBody>
      </p:sp>
      <p:sp>
        <p:nvSpPr>
          <p:cNvPr id="7" name="Slide Number Placeholder 6"/>
          <p:cNvSpPr>
            <a:spLocks noGrp="1"/>
          </p:cNvSpPr>
          <p:nvPr>
            <p:ph type="sldNum" sz="quarter" idx="12"/>
          </p:nvPr>
        </p:nvSpPr>
        <p:spPr/>
        <p:txBody>
          <a:bodyPr/>
          <a:lstStyle/>
          <a:p>
            <a:fld id="{E5CA2188-4EE7-4F69-AE19-AF999E6A737F}" type="slidenum">
              <a:rPr lang="en-US" smtClean="0"/>
              <a:t>10</a:t>
            </a:fld>
            <a:endParaRPr lang="en-US"/>
          </a:p>
        </p:txBody>
      </p:sp>
      <p:sp>
        <p:nvSpPr>
          <p:cNvPr id="4" name="Footer Placeholder 3"/>
          <p:cNvSpPr>
            <a:spLocks noGrp="1"/>
          </p:cNvSpPr>
          <p:nvPr>
            <p:ph type="ftr" sz="quarter" idx="11"/>
          </p:nvPr>
        </p:nvSpPr>
        <p:spPr/>
        <p:txBody>
          <a:bodyPr/>
          <a:lstStyle/>
          <a:p>
            <a:r>
              <a:rPr lang="en-US"/>
              <a:t>JEPPIAAR INSTITUTE OF TECHNOLOGY</a:t>
            </a:r>
          </a:p>
        </p:txBody>
      </p:sp>
      <p:sp>
        <p:nvSpPr>
          <p:cNvPr id="8" name="Content Placeholder 2"/>
          <p:cNvSpPr txBox="1">
            <a:spLocks/>
          </p:cNvSpPr>
          <p:nvPr/>
        </p:nvSpPr>
        <p:spPr>
          <a:xfrm>
            <a:off x="457200" y="1295400"/>
            <a:ext cx="8229600" cy="4267200"/>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IN" sz="2400" dirty="0"/>
              <a:t>At my opinion there are many good ideas for intelligent energy reduction. But there is still optimization possible.</a:t>
            </a:r>
          </a:p>
          <a:p>
            <a:pPr marL="0" indent="0">
              <a:buNone/>
            </a:pPr>
            <a:r>
              <a:rPr lang="en-IN" sz="2400" dirty="0"/>
              <a:t> Not only Wireless radios don't need to stay active all of the time, sensors are measuring for a short time and than they can sleep too.</a:t>
            </a:r>
          </a:p>
          <a:p>
            <a:pPr marL="0" indent="0">
              <a:buNone/>
            </a:pPr>
            <a:r>
              <a:rPr lang="en-IN" sz="2400" dirty="0"/>
              <a:t> In these situation the whole device is idle and could go to sleep. To do so there could control mechanism accessible by the Mac protocol because typically the network is more frequently used than the sensor itself.</a:t>
            </a:r>
          </a:p>
          <a:p>
            <a:pPr marL="0" indent="0">
              <a:buNone/>
            </a:pPr>
            <a:r>
              <a:rPr lang="en-IN" sz="2400" dirty="0"/>
              <a:t> A global control only by the operating system might cause overhead and delay</a:t>
            </a:r>
            <a:endParaRPr lang="en-US" sz="2400" dirty="0">
              <a:latin typeface="Palatino Linotype" pitchFamily="18" charset="0"/>
              <a:cs typeface="Times New Roman" pitchFamily="18" charset="0"/>
            </a:endParaRPr>
          </a:p>
        </p:txBody>
      </p:sp>
    </p:spTree>
    <p:extLst>
      <p:ext uri="{BB962C8B-B14F-4D97-AF65-F5344CB8AC3E}">
        <p14:creationId xmlns:p14="http://schemas.microsoft.com/office/powerpoint/2010/main" val="33485533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1143000"/>
          </a:xfrm>
        </p:spPr>
        <p:txBody>
          <a:bodyPr>
            <a:normAutofit/>
          </a:bodyPr>
          <a:lstStyle/>
          <a:p>
            <a:r>
              <a:rPr lang="en-US" sz="2400" b="1" dirty="0">
                <a:latin typeface="Palatino Linotype" pitchFamily="18" charset="0"/>
              </a:rPr>
              <a:t>Future Scope</a:t>
            </a:r>
          </a:p>
        </p:txBody>
      </p:sp>
      <p:sp>
        <p:nvSpPr>
          <p:cNvPr id="3" name="Content Placeholder 2"/>
          <p:cNvSpPr>
            <a:spLocks noGrp="1"/>
          </p:cNvSpPr>
          <p:nvPr>
            <p:ph idx="1"/>
          </p:nvPr>
        </p:nvSpPr>
        <p:spPr>
          <a:xfrm>
            <a:off x="457200" y="1447800"/>
            <a:ext cx="8229600" cy="4800600"/>
          </a:xfrm>
        </p:spPr>
        <p:txBody>
          <a:bodyPr>
            <a:normAutofit/>
          </a:bodyPr>
          <a:lstStyle/>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pPr marL="0" indent="0">
              <a:buNone/>
            </a:pPr>
            <a:endParaRPr lang="en-US" sz="2000" dirty="0">
              <a:latin typeface="Palatino Linotype" pitchFamily="18" charset="0"/>
            </a:endParaRPr>
          </a:p>
          <a:p>
            <a:pPr marL="0" indent="0">
              <a:buNone/>
            </a:pPr>
            <a:endParaRPr lang="en-US" sz="2000" dirty="0">
              <a:latin typeface="Palatino Linotype" pitchFamily="18" charset="0"/>
            </a:endParaRPr>
          </a:p>
        </p:txBody>
      </p:sp>
      <p:sp>
        <p:nvSpPr>
          <p:cNvPr id="5" name="Rectangle 4"/>
          <p:cNvSpPr/>
          <p:nvPr/>
        </p:nvSpPr>
        <p:spPr>
          <a:xfrm>
            <a:off x="152400" y="152400"/>
            <a:ext cx="8839200" cy="6248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Date Placeholder 5"/>
          <p:cNvSpPr>
            <a:spLocks noGrp="1"/>
          </p:cNvSpPr>
          <p:nvPr>
            <p:ph type="dt" sz="half" idx="10"/>
          </p:nvPr>
        </p:nvSpPr>
        <p:spPr/>
        <p:txBody>
          <a:bodyPr/>
          <a:lstStyle/>
          <a:p>
            <a:fld id="{B4E4BE21-05AB-4752-8E4C-86CEA05D0B31}" type="datetime1">
              <a:rPr lang="en-US" smtClean="0"/>
              <a:t>3/12/2021</a:t>
            </a:fld>
            <a:endParaRPr lang="en-US"/>
          </a:p>
        </p:txBody>
      </p:sp>
      <p:sp>
        <p:nvSpPr>
          <p:cNvPr id="7" name="Slide Number Placeholder 6"/>
          <p:cNvSpPr>
            <a:spLocks noGrp="1"/>
          </p:cNvSpPr>
          <p:nvPr>
            <p:ph type="sldNum" sz="quarter" idx="12"/>
          </p:nvPr>
        </p:nvSpPr>
        <p:spPr/>
        <p:txBody>
          <a:bodyPr/>
          <a:lstStyle/>
          <a:p>
            <a:fld id="{E5CA2188-4EE7-4F69-AE19-AF999E6A737F}" type="slidenum">
              <a:rPr lang="en-US" smtClean="0"/>
              <a:t>11</a:t>
            </a:fld>
            <a:endParaRPr lang="en-US"/>
          </a:p>
        </p:txBody>
      </p:sp>
      <p:sp>
        <p:nvSpPr>
          <p:cNvPr id="4" name="Footer Placeholder 3"/>
          <p:cNvSpPr>
            <a:spLocks noGrp="1"/>
          </p:cNvSpPr>
          <p:nvPr>
            <p:ph type="ftr" sz="quarter" idx="11"/>
          </p:nvPr>
        </p:nvSpPr>
        <p:spPr/>
        <p:txBody>
          <a:bodyPr/>
          <a:lstStyle/>
          <a:p>
            <a:r>
              <a:rPr lang="en-US"/>
              <a:t>JEPPIAAR INSTITUTE OF TECHNOLOGY</a:t>
            </a:r>
          </a:p>
        </p:txBody>
      </p:sp>
      <p:sp>
        <p:nvSpPr>
          <p:cNvPr id="8" name="Content Placeholder 2"/>
          <p:cNvSpPr txBox="1">
            <a:spLocks/>
          </p:cNvSpPr>
          <p:nvPr/>
        </p:nvSpPr>
        <p:spPr>
          <a:xfrm>
            <a:off x="611155" y="1281403"/>
            <a:ext cx="8229600" cy="4754271"/>
          </a:xfrm>
          <a:prstGeom prst="rect">
            <a:avLst/>
          </a:prstGeom>
        </p:spPr>
        <p:txBody>
          <a:bodyPr vert="horz" lIns="91440" tIns="45720" rIns="91440" bIns="45720" rtlCol="0">
            <a:normAutofit fontScale="85000"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IN" sz="3000" dirty="0"/>
              <a:t>&gt;Adaptive hierarchical </a:t>
            </a:r>
            <a:r>
              <a:rPr lang="en-IN" sz="3000" b="1" dirty="0"/>
              <a:t>MAC protocol</a:t>
            </a:r>
            <a:r>
              <a:rPr lang="en-IN" sz="3000" dirty="0"/>
              <a:t> (AH-</a:t>
            </a:r>
            <a:r>
              <a:rPr lang="en-IN" sz="3000" b="1" dirty="0"/>
              <a:t>MAC</a:t>
            </a:r>
            <a:r>
              <a:rPr lang="en-IN" sz="3000" dirty="0"/>
              <a:t>) with cross-</a:t>
            </a:r>
            <a:r>
              <a:rPr lang="en-IN" sz="3000" b="1" dirty="0"/>
              <a:t>layer</a:t>
            </a:r>
            <a:r>
              <a:rPr lang="en-IN" sz="3000" dirty="0"/>
              <a:t> optimization </a:t>
            </a:r>
            <a:r>
              <a:rPr lang="en-IN" sz="3000" b="1" dirty="0"/>
              <a:t>for</a:t>
            </a:r>
            <a:r>
              <a:rPr lang="en-IN" sz="3000" dirty="0"/>
              <a:t> low-rate and large-scale </a:t>
            </a:r>
            <a:r>
              <a:rPr lang="en-IN" sz="3000" b="1" dirty="0"/>
              <a:t>wireless sensor networks</a:t>
            </a:r>
            <a:r>
              <a:rPr lang="en-IN" sz="3000" dirty="0"/>
              <a:t>. The main goal of the proposed </a:t>
            </a:r>
            <a:r>
              <a:rPr lang="en-IN" sz="3000" b="1" dirty="0"/>
              <a:t>protocol</a:t>
            </a:r>
            <a:r>
              <a:rPr lang="en-IN" sz="3000" dirty="0"/>
              <a:t> is to combine the strengths of LEACH and IEEE 802.15.</a:t>
            </a:r>
          </a:p>
          <a:p>
            <a:pPr marL="0" indent="0">
              <a:buNone/>
            </a:pPr>
            <a:endParaRPr lang="en-IN" sz="3000" dirty="0"/>
          </a:p>
          <a:p>
            <a:r>
              <a:rPr lang="en-IN" sz="3000" dirty="0"/>
              <a:t>Wireless sensor networks (WSN)</a:t>
            </a:r>
          </a:p>
          <a:p>
            <a:r>
              <a:rPr lang="en-IN" sz="3000" dirty="0"/>
              <a:t> Designed for data gathering and processing, </a:t>
            </a:r>
          </a:p>
          <a:p>
            <a:r>
              <a:rPr lang="en-IN" sz="3000" dirty="0"/>
              <a:t>with particular requirements: low hardware complexity,</a:t>
            </a:r>
          </a:p>
          <a:p>
            <a:r>
              <a:rPr lang="en-IN" sz="3000" dirty="0"/>
              <a:t> low energy consumption, special trafﬁc pattern support,</a:t>
            </a:r>
          </a:p>
          <a:p>
            <a:r>
              <a:rPr lang="en-IN" sz="3000" dirty="0"/>
              <a:t>scalability, and in some cases, real-time operation</a:t>
            </a:r>
          </a:p>
          <a:p>
            <a:pPr marL="0" indent="0">
              <a:buNone/>
            </a:pPr>
            <a:endParaRPr lang="en-US" sz="2400" dirty="0">
              <a:latin typeface="Palatino Linotype" pitchFamily="18" charset="0"/>
              <a:cs typeface="Times New Roman" pitchFamily="18" charset="0"/>
            </a:endParaRPr>
          </a:p>
        </p:txBody>
      </p:sp>
    </p:spTree>
    <p:extLst>
      <p:ext uri="{BB962C8B-B14F-4D97-AF65-F5344CB8AC3E}">
        <p14:creationId xmlns:p14="http://schemas.microsoft.com/office/powerpoint/2010/main" val="16316267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1143000"/>
          </a:xfrm>
        </p:spPr>
        <p:txBody>
          <a:bodyPr>
            <a:normAutofit/>
          </a:bodyPr>
          <a:lstStyle/>
          <a:p>
            <a:r>
              <a:rPr lang="en-US" sz="2400" b="1" dirty="0">
                <a:latin typeface="Palatino Linotype" pitchFamily="18" charset="0"/>
              </a:rPr>
              <a:t>Reference</a:t>
            </a:r>
          </a:p>
        </p:txBody>
      </p:sp>
      <p:sp>
        <p:nvSpPr>
          <p:cNvPr id="3" name="Content Placeholder 2"/>
          <p:cNvSpPr>
            <a:spLocks noGrp="1"/>
          </p:cNvSpPr>
          <p:nvPr>
            <p:ph idx="1"/>
          </p:nvPr>
        </p:nvSpPr>
        <p:spPr>
          <a:xfrm>
            <a:off x="477416" y="1295400"/>
            <a:ext cx="8229600" cy="4648200"/>
          </a:xfrm>
        </p:spPr>
        <p:txBody>
          <a:bodyPr>
            <a:normAutofit/>
          </a:bodyPr>
          <a:lstStyle/>
          <a:p>
            <a:r>
              <a:rPr lang="en-IN" sz="2000" dirty="0"/>
              <a:t> W. Ye, J. </a:t>
            </a:r>
            <a:r>
              <a:rPr lang="en-IN" sz="2000" dirty="0" err="1"/>
              <a:t>Heidemann</a:t>
            </a:r>
            <a:r>
              <a:rPr lang="en-IN" sz="2000" dirty="0"/>
              <a:t> and D. </a:t>
            </a:r>
            <a:r>
              <a:rPr lang="en-IN" sz="2000" dirty="0" err="1"/>
              <a:t>Estrin</a:t>
            </a:r>
            <a:r>
              <a:rPr lang="en-IN" sz="2000" dirty="0"/>
              <a:t>, “Medium Access Control With Coordinated Adaptive Sleeping for Wireless Sensor Networks” IEEE/ACM Transactions on Networking</a:t>
            </a:r>
          </a:p>
          <a:p>
            <a:r>
              <a:rPr lang="en-IN" sz="2000" dirty="0"/>
              <a:t>  A. El-</a:t>
            </a:r>
            <a:r>
              <a:rPr lang="en-IN" sz="2000" dirty="0" err="1"/>
              <a:t>Hoiydi</a:t>
            </a:r>
            <a:r>
              <a:rPr lang="en-IN" sz="2000" dirty="0"/>
              <a:t> and J.-D. </a:t>
            </a:r>
            <a:r>
              <a:rPr lang="en-IN" sz="2000" dirty="0" err="1"/>
              <a:t>Decotingie</a:t>
            </a:r>
            <a:r>
              <a:rPr lang="en-IN" sz="2000" dirty="0"/>
              <a:t>, “</a:t>
            </a:r>
            <a:r>
              <a:rPr lang="en-IN" sz="2000" dirty="0" err="1"/>
              <a:t>WiseMAC</a:t>
            </a:r>
            <a:r>
              <a:rPr lang="en-IN" sz="2000" dirty="0"/>
              <a:t>: An Ultra Low Power MAC Protocol for the Downlink of Infrastructure Wireless Sensor Networks“, CSEM, Swiss </a:t>
            </a:r>
            <a:r>
              <a:rPr lang="en-IN" sz="2000" dirty="0" err="1"/>
              <a:t>Center</a:t>
            </a:r>
            <a:r>
              <a:rPr lang="en-IN" sz="2000" dirty="0"/>
              <a:t> of Electronics and Microtechnology, Inc., 2007</a:t>
            </a:r>
          </a:p>
          <a:p>
            <a:r>
              <a:rPr lang="en-IN" sz="2000" dirty="0"/>
              <a:t>  J. </a:t>
            </a:r>
            <a:r>
              <a:rPr lang="en-IN" sz="2000" dirty="0" err="1"/>
              <a:t>Polastre</a:t>
            </a:r>
            <a:r>
              <a:rPr lang="en-IN" sz="2000" dirty="0"/>
              <a:t>, J. Hill and D. Culler, “Versatile Low Power Media Access for Wireless Sensor Networks”, SenSys'04, ACM 1-58113-879-2/04/0011, November 3-5, 2004</a:t>
            </a:r>
            <a:endParaRPr lang="en-US" sz="2000" dirty="0">
              <a:latin typeface="Palatino Linotype" pitchFamily="18" charset="0"/>
            </a:endParaRPr>
          </a:p>
        </p:txBody>
      </p:sp>
      <p:sp>
        <p:nvSpPr>
          <p:cNvPr id="5" name="Rectangle 4"/>
          <p:cNvSpPr/>
          <p:nvPr/>
        </p:nvSpPr>
        <p:spPr>
          <a:xfrm>
            <a:off x="152400" y="152400"/>
            <a:ext cx="8839200" cy="6248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Date Placeholder 5"/>
          <p:cNvSpPr>
            <a:spLocks noGrp="1"/>
          </p:cNvSpPr>
          <p:nvPr>
            <p:ph type="dt" sz="half" idx="10"/>
          </p:nvPr>
        </p:nvSpPr>
        <p:spPr/>
        <p:txBody>
          <a:bodyPr/>
          <a:lstStyle/>
          <a:p>
            <a:fld id="{B4E4BE21-05AB-4752-8E4C-86CEA05D0B31}" type="datetime1">
              <a:rPr lang="en-US" smtClean="0"/>
              <a:t>3/12/2021</a:t>
            </a:fld>
            <a:endParaRPr lang="en-US"/>
          </a:p>
        </p:txBody>
      </p:sp>
      <p:sp>
        <p:nvSpPr>
          <p:cNvPr id="7" name="Slide Number Placeholder 6"/>
          <p:cNvSpPr>
            <a:spLocks noGrp="1"/>
          </p:cNvSpPr>
          <p:nvPr>
            <p:ph type="sldNum" sz="quarter" idx="12"/>
          </p:nvPr>
        </p:nvSpPr>
        <p:spPr/>
        <p:txBody>
          <a:bodyPr/>
          <a:lstStyle/>
          <a:p>
            <a:fld id="{E5CA2188-4EE7-4F69-AE19-AF999E6A737F}" type="slidenum">
              <a:rPr lang="en-US" smtClean="0"/>
              <a:t>12</a:t>
            </a:fld>
            <a:endParaRPr lang="en-US"/>
          </a:p>
        </p:txBody>
      </p:sp>
      <p:sp>
        <p:nvSpPr>
          <p:cNvPr id="4" name="Footer Placeholder 3"/>
          <p:cNvSpPr>
            <a:spLocks noGrp="1"/>
          </p:cNvSpPr>
          <p:nvPr>
            <p:ph type="ftr" sz="quarter" idx="11"/>
          </p:nvPr>
        </p:nvSpPr>
        <p:spPr/>
        <p:txBody>
          <a:bodyPr/>
          <a:lstStyle/>
          <a:p>
            <a:r>
              <a:rPr lang="en-US"/>
              <a:t>JEPPIAAR INSTITUTE OF TECHNOLOGY</a:t>
            </a:r>
          </a:p>
        </p:txBody>
      </p:sp>
      <p:sp>
        <p:nvSpPr>
          <p:cNvPr id="8" name="Rectangle 1">
            <a:extLst>
              <a:ext uri="{FF2B5EF4-FFF2-40B4-BE49-F238E27FC236}">
                <a16:creationId xmlns:a16="http://schemas.microsoft.com/office/drawing/2014/main" id="{6DE24373-E312-4C84-9AA0-4DDFB58226FF}"/>
              </a:ext>
            </a:extLst>
          </p:cNvPr>
          <p:cNvSpPr>
            <a:spLocks noChangeArrowheads="1"/>
          </p:cNvSpPr>
          <p:nvPr/>
        </p:nvSpPr>
        <p:spPr bwMode="auto">
          <a:xfrm>
            <a:off x="0" y="-277001"/>
            <a:ext cx="57708" cy="553998"/>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ctr" latinLnBrk="0" hangingPunct="0">
              <a:lnSpc>
                <a:spcPct val="100000"/>
              </a:lnSpc>
              <a:spcBef>
                <a:spcPct val="0"/>
              </a:spcBef>
              <a:spcAft>
                <a:spcPct val="0"/>
              </a:spcAft>
              <a:buClrTx/>
              <a:buSzTx/>
              <a:tabLst/>
            </a:pPr>
            <a:r>
              <a:rPr kumimoji="0" lang="en-US" altLang="en-US" sz="1800" b="0" i="0" u="none" strike="noStrike" cap="none" normalizeH="0" baseline="0" dirty="0">
                <a:ln>
                  <a:noFill/>
                </a:ln>
                <a:solidFill>
                  <a:srgbClr val="000000"/>
                </a:solidFill>
                <a:effectLst/>
                <a:latin typeface="Merriweather Sans"/>
              </a:rPr>
              <a: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9" name="AutoShape 2" descr="Google Scholar">
            <a:hlinkClick r:id="rId2"/>
            <a:extLst>
              <a:ext uri="{FF2B5EF4-FFF2-40B4-BE49-F238E27FC236}">
                <a16:creationId xmlns:a16="http://schemas.microsoft.com/office/drawing/2014/main" id="{E77424D8-0D09-4A27-8884-6567C7463444}"/>
              </a:ext>
            </a:extLst>
          </p:cNvPr>
          <p:cNvSpPr>
            <a:spLocks noChangeAspect="1" noChangeArrowheads="1"/>
          </p:cNvSpPr>
          <p:nvPr/>
        </p:nvSpPr>
        <p:spPr bwMode="auto">
          <a:xfrm>
            <a:off x="12722225" y="-427038"/>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10" name="AutoShape 3" descr="Google Scholar">
            <a:hlinkClick r:id="rId3"/>
            <a:extLst>
              <a:ext uri="{FF2B5EF4-FFF2-40B4-BE49-F238E27FC236}">
                <a16:creationId xmlns:a16="http://schemas.microsoft.com/office/drawing/2014/main" id="{9383EC01-C25A-46E3-9C39-7BF5FCAA9BC7}"/>
              </a:ext>
            </a:extLst>
          </p:cNvPr>
          <p:cNvSpPr>
            <a:spLocks noChangeAspect="1" noChangeArrowheads="1"/>
          </p:cNvSpPr>
          <p:nvPr/>
        </p:nvSpPr>
        <p:spPr bwMode="auto">
          <a:xfrm>
            <a:off x="17210088" y="-1365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11" name="Rectangle 4">
            <a:extLst>
              <a:ext uri="{FF2B5EF4-FFF2-40B4-BE49-F238E27FC236}">
                <a16:creationId xmlns:a16="http://schemas.microsoft.com/office/drawing/2014/main" id="{AB820DDD-06BF-4689-9E45-3EF652C1DEC4}"/>
              </a:ext>
            </a:extLst>
          </p:cNvPr>
          <p:cNvSpPr>
            <a:spLocks noChangeArrowheads="1"/>
          </p:cNvSpPr>
          <p:nvPr/>
        </p:nvSpPr>
        <p:spPr bwMode="auto">
          <a:xfrm rot="7000153">
            <a:off x="152400" y="13899"/>
            <a:ext cx="65" cy="27699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2" name="AutoShape 5" descr="Google Scholar">
            <a:hlinkClick r:id="rId2"/>
            <a:extLst>
              <a:ext uri="{FF2B5EF4-FFF2-40B4-BE49-F238E27FC236}">
                <a16:creationId xmlns:a16="http://schemas.microsoft.com/office/drawing/2014/main" id="{1CDB14DD-F746-4E44-BB42-541C29577293}"/>
              </a:ext>
            </a:extLst>
          </p:cNvPr>
          <p:cNvSpPr>
            <a:spLocks noChangeAspect="1" noChangeArrowheads="1"/>
          </p:cNvSpPr>
          <p:nvPr/>
        </p:nvSpPr>
        <p:spPr bwMode="auto">
          <a:xfrm>
            <a:off x="12874625" y="-274638"/>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13" name="AutoShape 6" descr="Google Scholar">
            <a:hlinkClick r:id="rId3"/>
            <a:extLst>
              <a:ext uri="{FF2B5EF4-FFF2-40B4-BE49-F238E27FC236}">
                <a16:creationId xmlns:a16="http://schemas.microsoft.com/office/drawing/2014/main" id="{60357300-5879-4903-B9FD-E5819D0082D1}"/>
              </a:ext>
            </a:extLst>
          </p:cNvPr>
          <p:cNvSpPr>
            <a:spLocks noChangeAspect="1" noChangeArrowheads="1"/>
          </p:cNvSpPr>
          <p:nvPr/>
        </p:nvSpPr>
        <p:spPr bwMode="auto">
          <a:xfrm>
            <a:off x="17362488" y="1587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14" name="Rectangle 7">
            <a:extLst>
              <a:ext uri="{FF2B5EF4-FFF2-40B4-BE49-F238E27FC236}">
                <a16:creationId xmlns:a16="http://schemas.microsoft.com/office/drawing/2014/main" id="{8947DE38-7F7A-4FE1-A939-98D0A02818F4}"/>
              </a:ext>
            </a:extLst>
          </p:cNvPr>
          <p:cNvSpPr>
            <a:spLocks noChangeArrowheads="1"/>
          </p:cNvSpPr>
          <p:nvPr/>
        </p:nvSpPr>
        <p:spPr bwMode="auto">
          <a:xfrm>
            <a:off x="304800" y="-110700"/>
            <a:ext cx="57708" cy="830997"/>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ctr" latinLnBrk="0" hangingPunct="0">
              <a:lnSpc>
                <a:spcPct val="100000"/>
              </a:lnSpc>
              <a:spcBef>
                <a:spcPct val="0"/>
              </a:spcBef>
              <a:spcAft>
                <a:spcPct val="0"/>
              </a:spcAft>
              <a:buClrTx/>
              <a:buSzTx/>
              <a:tabLst/>
            </a:pPr>
            <a:r>
              <a:rPr kumimoji="0" lang="en-US" altLang="en-US" sz="1800" b="0" i="0" u="none" strike="noStrike" cap="none" normalizeH="0" baseline="0" dirty="0">
                <a:ln>
                  <a:noFill/>
                </a:ln>
                <a:solidFill>
                  <a:srgbClr val="000000"/>
                </a:solidFill>
                <a:effectLst/>
                <a:latin typeface="Merriweather Sans"/>
              </a:rPr>
              <a: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5" name="AutoShape 8" descr="Google Scholar">
            <a:hlinkClick r:id="rId2"/>
            <a:extLst>
              <a:ext uri="{FF2B5EF4-FFF2-40B4-BE49-F238E27FC236}">
                <a16:creationId xmlns:a16="http://schemas.microsoft.com/office/drawing/2014/main" id="{7D6CD5B6-6ECA-4130-BC60-751CD3322EBB}"/>
              </a:ext>
            </a:extLst>
          </p:cNvPr>
          <p:cNvSpPr>
            <a:spLocks noChangeAspect="1" noChangeArrowheads="1"/>
          </p:cNvSpPr>
          <p:nvPr/>
        </p:nvSpPr>
        <p:spPr bwMode="auto">
          <a:xfrm>
            <a:off x="13027025" y="-122238"/>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16" name="AutoShape 9" descr="Google Scholar">
            <a:hlinkClick r:id="rId3"/>
            <a:extLst>
              <a:ext uri="{FF2B5EF4-FFF2-40B4-BE49-F238E27FC236}">
                <a16:creationId xmlns:a16="http://schemas.microsoft.com/office/drawing/2014/main" id="{9BA56946-2125-4435-8B9F-494F0715B063}"/>
              </a:ext>
            </a:extLst>
          </p:cNvPr>
          <p:cNvSpPr>
            <a:spLocks noChangeAspect="1" noChangeArrowheads="1"/>
          </p:cNvSpPr>
          <p:nvPr/>
        </p:nvSpPr>
        <p:spPr bwMode="auto">
          <a:xfrm>
            <a:off x="17514888" y="16827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spTree>
    <p:extLst>
      <p:ext uri="{BB962C8B-B14F-4D97-AF65-F5344CB8AC3E}">
        <p14:creationId xmlns:p14="http://schemas.microsoft.com/office/powerpoint/2010/main" val="24106375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915400" cy="715962"/>
          </a:xfrm>
        </p:spPr>
        <p:txBody>
          <a:bodyPr>
            <a:noAutofit/>
          </a:bodyPr>
          <a:lstStyle/>
          <a:p>
            <a:r>
              <a:rPr lang="en-US" sz="2400" b="1" dirty="0">
                <a:latin typeface="Palatino Linotype" pitchFamily="18" charset="0"/>
              </a:rPr>
              <a:t>Objective</a:t>
            </a:r>
          </a:p>
        </p:txBody>
      </p:sp>
      <p:sp>
        <p:nvSpPr>
          <p:cNvPr id="3" name="Content Placeholder 2"/>
          <p:cNvSpPr>
            <a:spLocks noGrp="1"/>
          </p:cNvSpPr>
          <p:nvPr>
            <p:ph sz="quarter" idx="1"/>
          </p:nvPr>
        </p:nvSpPr>
        <p:spPr>
          <a:xfrm>
            <a:off x="76201" y="1143000"/>
            <a:ext cx="8839200" cy="6248400"/>
          </a:xfrm>
        </p:spPr>
        <p:txBody>
          <a:bodyPr>
            <a:normAutofit/>
          </a:bodyPr>
          <a:lstStyle/>
          <a:p>
            <a:pPr algn="ctr">
              <a:lnSpc>
                <a:spcPct val="150000"/>
              </a:lnSpc>
              <a:buFont typeface="Wingdings" panose="05000000000000000000" pitchFamily="2" charset="2"/>
              <a:buChar char="Ø"/>
            </a:pPr>
            <a:r>
              <a:rPr lang="en-IN" sz="1600" dirty="0"/>
              <a:t>Today it is possible to build very small hardware devices with wireless communication for monitoring and measuring miscellaneous values of the environment. There are a lot of application areas.</a:t>
            </a:r>
          </a:p>
          <a:p>
            <a:pPr algn="ctr">
              <a:lnSpc>
                <a:spcPct val="150000"/>
              </a:lnSpc>
              <a:buFont typeface="Wingdings" panose="05000000000000000000" pitchFamily="2" charset="2"/>
              <a:buChar char="Ø"/>
            </a:pPr>
            <a:endParaRPr lang="en-IN" sz="1600" dirty="0"/>
          </a:p>
          <a:p>
            <a:pPr marL="0" indent="0" algn="ctr">
              <a:lnSpc>
                <a:spcPct val="150000"/>
              </a:lnSpc>
              <a:buNone/>
            </a:pPr>
            <a:r>
              <a:rPr lang="en-IN" sz="1600" dirty="0"/>
              <a:t> </a:t>
            </a:r>
          </a:p>
          <a:p>
            <a:pPr algn="ctr">
              <a:lnSpc>
                <a:spcPct val="150000"/>
              </a:lnSpc>
              <a:buFont typeface="Wingdings" panose="05000000000000000000" pitchFamily="2" charset="2"/>
              <a:buChar char="Ø"/>
            </a:pPr>
            <a:r>
              <a:rPr lang="en-IN" sz="1600" dirty="0"/>
              <a:t>Therefore a wireless solution with a battery which can be completely exchanged periodically is more eligible, but only if the exchange period is not too small. An other utilization for wireless sensors is medical observation</a:t>
            </a:r>
          </a:p>
          <a:p>
            <a:pPr algn="ctr">
              <a:lnSpc>
                <a:spcPct val="150000"/>
              </a:lnSpc>
              <a:buFont typeface="Wingdings" panose="05000000000000000000" pitchFamily="2" charset="2"/>
              <a:buChar char="Ø"/>
            </a:pPr>
            <a:endParaRPr lang="en-IN" sz="1600" dirty="0"/>
          </a:p>
          <a:p>
            <a:pPr marL="0" indent="0" algn="ctr">
              <a:lnSpc>
                <a:spcPct val="150000"/>
              </a:lnSpc>
              <a:buNone/>
            </a:pPr>
            <a:r>
              <a:rPr lang="en-IN" sz="1600" dirty="0"/>
              <a:t>&gt;The medical devices have to exchange information about their health status. A small wireless sensor can realize this task. It could send an emergency signal in case and with a long battery lifetime it needs less servicing. That seems more useful than a large or even wired device</a:t>
            </a:r>
            <a:endParaRPr lang="en-US" sz="1600" dirty="0">
              <a:latin typeface="Palatino Linotype" pitchFamily="18" charset="0"/>
              <a:cs typeface="Times New Roman" pitchFamily="18" charset="0"/>
            </a:endParaRPr>
          </a:p>
          <a:p>
            <a:endParaRPr lang="en-US" sz="2000" dirty="0">
              <a:latin typeface="Palatino Linotype" pitchFamily="18" charset="0"/>
            </a:endParaRPr>
          </a:p>
        </p:txBody>
      </p:sp>
      <p:sp>
        <p:nvSpPr>
          <p:cNvPr id="5" name="Rectangle 4"/>
          <p:cNvSpPr/>
          <p:nvPr/>
        </p:nvSpPr>
        <p:spPr>
          <a:xfrm>
            <a:off x="152400" y="152400"/>
            <a:ext cx="8839200" cy="6248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8E9D2392-8752-4557-BB6C-A2DD51BA7AE5}" type="datetime1">
              <a:rPr lang="en-US" smtClean="0"/>
              <a:t>3/12/2021</a:t>
            </a:fld>
            <a:endParaRPr lang="en-US"/>
          </a:p>
        </p:txBody>
      </p:sp>
      <p:sp>
        <p:nvSpPr>
          <p:cNvPr id="6" name="Slide Number Placeholder 5"/>
          <p:cNvSpPr>
            <a:spLocks noGrp="1"/>
          </p:cNvSpPr>
          <p:nvPr>
            <p:ph type="sldNum" sz="quarter" idx="12"/>
          </p:nvPr>
        </p:nvSpPr>
        <p:spPr/>
        <p:txBody>
          <a:bodyPr/>
          <a:lstStyle/>
          <a:p>
            <a:fld id="{E5CA2188-4EE7-4F69-AE19-AF999E6A737F}" type="slidenum">
              <a:rPr lang="en-US" smtClean="0"/>
              <a:t>2</a:t>
            </a:fld>
            <a:endParaRPr lang="en-US"/>
          </a:p>
        </p:txBody>
      </p:sp>
      <p:sp>
        <p:nvSpPr>
          <p:cNvPr id="7" name="Footer Placeholder 6"/>
          <p:cNvSpPr>
            <a:spLocks noGrp="1"/>
          </p:cNvSpPr>
          <p:nvPr>
            <p:ph type="ftr" sz="quarter" idx="11"/>
          </p:nvPr>
        </p:nvSpPr>
        <p:spPr/>
        <p:txBody>
          <a:bodyPr/>
          <a:lstStyle/>
          <a:p>
            <a:r>
              <a:rPr lang="en-US"/>
              <a:t>JEPPIAAR INSTITUTE OF TECHNOLOGY</a:t>
            </a:r>
          </a:p>
        </p:txBody>
      </p:sp>
    </p:spTree>
    <p:extLst>
      <p:ext uri="{BB962C8B-B14F-4D97-AF65-F5344CB8AC3E}">
        <p14:creationId xmlns:p14="http://schemas.microsoft.com/office/powerpoint/2010/main" val="139981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915400" cy="715962"/>
          </a:xfrm>
        </p:spPr>
        <p:txBody>
          <a:bodyPr>
            <a:noAutofit/>
          </a:bodyPr>
          <a:lstStyle/>
          <a:p>
            <a:r>
              <a:rPr lang="en-US" sz="2400" b="1" dirty="0">
                <a:latin typeface="Palatino Linotype" pitchFamily="18" charset="0"/>
              </a:rPr>
              <a:t>Technical Details</a:t>
            </a:r>
          </a:p>
        </p:txBody>
      </p:sp>
      <p:sp>
        <p:nvSpPr>
          <p:cNvPr id="3" name="Content Placeholder 2"/>
          <p:cNvSpPr>
            <a:spLocks noGrp="1"/>
          </p:cNvSpPr>
          <p:nvPr>
            <p:ph sz="quarter" idx="1"/>
          </p:nvPr>
        </p:nvSpPr>
        <p:spPr>
          <a:xfrm>
            <a:off x="293739" y="1143000"/>
            <a:ext cx="9002661" cy="6248400"/>
          </a:xfrm>
        </p:spPr>
        <p:txBody>
          <a:bodyPr>
            <a:normAutofit/>
          </a:bodyPr>
          <a:lstStyle/>
          <a:p>
            <a:r>
              <a:rPr lang="en-IN" sz="2000" dirty="0"/>
              <a:t>A Wireless Medium is a shared medium. This means one instance in the signal range is allowed to send data at most. </a:t>
            </a:r>
          </a:p>
          <a:p>
            <a:r>
              <a:rPr lang="en-IN" sz="2000" dirty="0"/>
              <a:t>This data can be received by one or more attendees. </a:t>
            </a:r>
          </a:p>
          <a:p>
            <a:r>
              <a:rPr lang="en-IN" sz="2000" dirty="0"/>
              <a:t>The MAC Protocol has to transmit given information frames over this shared medium to a network peer.</a:t>
            </a:r>
          </a:p>
          <a:p>
            <a:r>
              <a:rPr lang="en-IN" sz="2000" dirty="0"/>
              <a:t> To do so it is required that every network peer has an identifier. This is usually called a MAC address and has to be unique for the current network.</a:t>
            </a:r>
          </a:p>
          <a:p>
            <a:r>
              <a:rPr lang="en-IN" sz="2000" dirty="0"/>
              <a:t> It is even better if the address is global unique because adding or exchanging sensors in different networks might be possible. </a:t>
            </a:r>
            <a:endParaRPr lang="en-US" sz="2000" dirty="0">
              <a:latin typeface="Palatino Linotype" pitchFamily="18" charset="0"/>
            </a:endParaRPr>
          </a:p>
        </p:txBody>
      </p:sp>
      <p:sp>
        <p:nvSpPr>
          <p:cNvPr id="5" name="Rectangle 4"/>
          <p:cNvSpPr/>
          <p:nvPr/>
        </p:nvSpPr>
        <p:spPr>
          <a:xfrm>
            <a:off x="152400" y="152400"/>
            <a:ext cx="8839200" cy="6248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8E9D2392-8752-4557-BB6C-A2DD51BA7AE5}" type="datetime1">
              <a:rPr lang="en-US" smtClean="0"/>
              <a:t>3/12/2021</a:t>
            </a:fld>
            <a:endParaRPr lang="en-US"/>
          </a:p>
        </p:txBody>
      </p:sp>
      <p:sp>
        <p:nvSpPr>
          <p:cNvPr id="6" name="Slide Number Placeholder 5"/>
          <p:cNvSpPr>
            <a:spLocks noGrp="1"/>
          </p:cNvSpPr>
          <p:nvPr>
            <p:ph type="sldNum" sz="quarter" idx="12"/>
          </p:nvPr>
        </p:nvSpPr>
        <p:spPr/>
        <p:txBody>
          <a:bodyPr/>
          <a:lstStyle/>
          <a:p>
            <a:fld id="{E5CA2188-4EE7-4F69-AE19-AF999E6A737F}" type="slidenum">
              <a:rPr lang="en-US" smtClean="0"/>
              <a:t>3</a:t>
            </a:fld>
            <a:endParaRPr lang="en-US"/>
          </a:p>
        </p:txBody>
      </p:sp>
      <p:sp>
        <p:nvSpPr>
          <p:cNvPr id="7" name="Footer Placeholder 6"/>
          <p:cNvSpPr>
            <a:spLocks noGrp="1"/>
          </p:cNvSpPr>
          <p:nvPr>
            <p:ph type="ftr" sz="quarter" idx="11"/>
          </p:nvPr>
        </p:nvSpPr>
        <p:spPr/>
        <p:txBody>
          <a:bodyPr/>
          <a:lstStyle/>
          <a:p>
            <a:r>
              <a:rPr lang="en-US"/>
              <a:t>JEPPIAAR INSTITUTE OF TECHNOLOGY</a:t>
            </a:r>
          </a:p>
        </p:txBody>
      </p:sp>
    </p:spTree>
    <p:extLst>
      <p:ext uri="{BB962C8B-B14F-4D97-AF65-F5344CB8AC3E}">
        <p14:creationId xmlns:p14="http://schemas.microsoft.com/office/powerpoint/2010/main" val="10002272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sz="2400" b="1" dirty="0">
                <a:latin typeface="Palatino Linotype" pitchFamily="18" charset="0"/>
              </a:rPr>
              <a:t>Block Diagram/ Work Flow/  Flow Chart </a:t>
            </a:r>
          </a:p>
        </p:txBody>
      </p:sp>
      <p:sp>
        <p:nvSpPr>
          <p:cNvPr id="3" name="Content Placeholder 2"/>
          <p:cNvSpPr>
            <a:spLocks noGrp="1"/>
          </p:cNvSpPr>
          <p:nvPr>
            <p:ph idx="1"/>
          </p:nvPr>
        </p:nvSpPr>
        <p:spPr>
          <a:xfrm>
            <a:off x="457200" y="1905000"/>
            <a:ext cx="8229600" cy="4800600"/>
          </a:xfrm>
        </p:spPr>
        <p:txBody>
          <a:bodyPr>
            <a:normAutofit/>
          </a:bodyPr>
          <a:lstStyle/>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pPr marL="0" indent="0">
              <a:buNone/>
            </a:pPr>
            <a:endParaRPr lang="en-US" sz="2000" dirty="0">
              <a:latin typeface="Palatino Linotype" pitchFamily="18" charset="0"/>
            </a:endParaRPr>
          </a:p>
          <a:p>
            <a:pPr marL="0" indent="0">
              <a:buNone/>
            </a:pPr>
            <a:endParaRPr lang="en-US" sz="2000" dirty="0">
              <a:latin typeface="Palatino Linotype" pitchFamily="18" charset="0"/>
            </a:endParaRPr>
          </a:p>
        </p:txBody>
      </p:sp>
      <p:sp>
        <p:nvSpPr>
          <p:cNvPr id="5" name="Rectangle 4"/>
          <p:cNvSpPr/>
          <p:nvPr/>
        </p:nvSpPr>
        <p:spPr>
          <a:xfrm>
            <a:off x="152400" y="152400"/>
            <a:ext cx="8839200" cy="6248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Date Placeholder 5"/>
          <p:cNvSpPr>
            <a:spLocks noGrp="1"/>
          </p:cNvSpPr>
          <p:nvPr>
            <p:ph type="dt" sz="half" idx="10"/>
          </p:nvPr>
        </p:nvSpPr>
        <p:spPr/>
        <p:txBody>
          <a:bodyPr/>
          <a:lstStyle/>
          <a:p>
            <a:fld id="{CDC1C762-A60B-4C36-9245-B0EACBDC4A0D}" type="datetime1">
              <a:rPr lang="en-US" smtClean="0"/>
              <a:t>3/12/2021</a:t>
            </a:fld>
            <a:endParaRPr lang="en-US"/>
          </a:p>
        </p:txBody>
      </p:sp>
      <p:sp>
        <p:nvSpPr>
          <p:cNvPr id="7" name="Slide Number Placeholder 6"/>
          <p:cNvSpPr>
            <a:spLocks noGrp="1"/>
          </p:cNvSpPr>
          <p:nvPr>
            <p:ph type="sldNum" sz="quarter" idx="12"/>
          </p:nvPr>
        </p:nvSpPr>
        <p:spPr/>
        <p:txBody>
          <a:bodyPr/>
          <a:lstStyle/>
          <a:p>
            <a:fld id="{E5CA2188-4EE7-4F69-AE19-AF999E6A737F}" type="slidenum">
              <a:rPr lang="en-US" smtClean="0"/>
              <a:t>4</a:t>
            </a:fld>
            <a:endParaRPr lang="en-US"/>
          </a:p>
        </p:txBody>
      </p:sp>
      <p:sp>
        <p:nvSpPr>
          <p:cNvPr id="4" name="Footer Placeholder 3"/>
          <p:cNvSpPr>
            <a:spLocks noGrp="1"/>
          </p:cNvSpPr>
          <p:nvPr>
            <p:ph type="ftr" sz="quarter" idx="11"/>
          </p:nvPr>
        </p:nvSpPr>
        <p:spPr/>
        <p:txBody>
          <a:bodyPr/>
          <a:lstStyle/>
          <a:p>
            <a:r>
              <a:rPr lang="en-US"/>
              <a:t>JEPPIAAR INSTITUTE OF TECHNOLOGY</a:t>
            </a:r>
          </a:p>
        </p:txBody>
      </p:sp>
      <p:pic>
        <p:nvPicPr>
          <p:cNvPr id="8" name="Picture 7">
            <a:extLst>
              <a:ext uri="{FF2B5EF4-FFF2-40B4-BE49-F238E27FC236}">
                <a16:creationId xmlns:a16="http://schemas.microsoft.com/office/drawing/2014/main" id="{A46E9587-ED58-4061-A29C-AF663B4770DA}"/>
              </a:ext>
            </a:extLst>
          </p:cNvPr>
          <p:cNvPicPr>
            <a:picLocks noChangeAspect="1"/>
          </p:cNvPicPr>
          <p:nvPr/>
        </p:nvPicPr>
        <p:blipFill>
          <a:blip r:embed="rId2"/>
          <a:stretch>
            <a:fillRect/>
          </a:stretch>
        </p:blipFill>
        <p:spPr>
          <a:xfrm>
            <a:off x="457200" y="1066800"/>
            <a:ext cx="8229600" cy="4800600"/>
          </a:xfrm>
          <a:prstGeom prst="rect">
            <a:avLst/>
          </a:prstGeom>
        </p:spPr>
      </p:pic>
    </p:spTree>
    <p:extLst>
      <p:ext uri="{BB962C8B-B14F-4D97-AF65-F5344CB8AC3E}">
        <p14:creationId xmlns:p14="http://schemas.microsoft.com/office/powerpoint/2010/main" val="28724481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7045" y="-533400"/>
            <a:ext cx="8915400" cy="1676400"/>
          </a:xfrm>
        </p:spPr>
        <p:txBody>
          <a:bodyPr>
            <a:noAutofit/>
          </a:bodyPr>
          <a:lstStyle/>
          <a:p>
            <a:r>
              <a:rPr lang="en-US" sz="2400" b="1" dirty="0">
                <a:latin typeface="Palatino Linotype" pitchFamily="18" charset="0"/>
              </a:rPr>
              <a:t>Technical Details</a:t>
            </a:r>
          </a:p>
        </p:txBody>
      </p:sp>
      <p:sp>
        <p:nvSpPr>
          <p:cNvPr id="3" name="Content Placeholder 2"/>
          <p:cNvSpPr>
            <a:spLocks noGrp="1"/>
          </p:cNvSpPr>
          <p:nvPr>
            <p:ph sz="quarter" idx="1"/>
          </p:nvPr>
        </p:nvSpPr>
        <p:spPr>
          <a:xfrm>
            <a:off x="217538" y="762000"/>
            <a:ext cx="9002661" cy="5273675"/>
          </a:xfrm>
        </p:spPr>
        <p:txBody>
          <a:bodyPr>
            <a:normAutofit/>
          </a:bodyPr>
          <a:lstStyle/>
          <a:p>
            <a:r>
              <a:rPr lang="en-IN" sz="2000" dirty="0"/>
              <a:t>B-MAC is designed for an Ad-Hoc network of nodes with N-sender to 1-receiver transmissions. </a:t>
            </a:r>
          </a:p>
          <a:p>
            <a:endParaRPr lang="en-IN" sz="2000" dirty="0"/>
          </a:p>
          <a:p>
            <a:endParaRPr lang="en-IN" sz="2000" dirty="0"/>
          </a:p>
          <a:p>
            <a:r>
              <a:rPr lang="en-IN" sz="2000" dirty="0"/>
              <a:t>The basic idea of B-MAC is to keep the protocol simple. That allows very small implementations, an important point because of the limited available memory.</a:t>
            </a:r>
          </a:p>
          <a:p>
            <a:endParaRPr lang="en-IN" sz="2000" dirty="0"/>
          </a:p>
          <a:p>
            <a:r>
              <a:rPr lang="en-IN" sz="2000" dirty="0"/>
              <a:t> </a:t>
            </a:r>
          </a:p>
          <a:p>
            <a:r>
              <a:rPr lang="en-IN" sz="2000" dirty="0"/>
              <a:t>Like the other protocols B-MAC uses periodically sleep/wakeup cycles. The mechanism used here is called Low Power Listening.</a:t>
            </a:r>
          </a:p>
          <a:p>
            <a:endParaRPr lang="en-IN" sz="2000" dirty="0"/>
          </a:p>
          <a:p>
            <a:endParaRPr lang="en-IN" sz="2000" dirty="0"/>
          </a:p>
          <a:p>
            <a:r>
              <a:rPr lang="en-IN" sz="2000" dirty="0"/>
              <a:t> LPL means in the wakeup time the node listens for incoming data transmissions. If there is no data received, called a “false positive”, a timeout interrupts the listen state.</a:t>
            </a:r>
            <a:endParaRPr lang="en-US" sz="2000" dirty="0">
              <a:latin typeface="Palatino Linotype" pitchFamily="18" charset="0"/>
            </a:endParaRPr>
          </a:p>
        </p:txBody>
      </p:sp>
      <p:sp>
        <p:nvSpPr>
          <p:cNvPr id="5" name="Rectangle 4"/>
          <p:cNvSpPr/>
          <p:nvPr/>
        </p:nvSpPr>
        <p:spPr>
          <a:xfrm>
            <a:off x="152400" y="152400"/>
            <a:ext cx="8839200" cy="6248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8E9D2392-8752-4557-BB6C-A2DD51BA7AE5}" type="datetime1">
              <a:rPr lang="en-US" smtClean="0"/>
              <a:t>3/12/2021</a:t>
            </a:fld>
            <a:endParaRPr lang="en-US"/>
          </a:p>
        </p:txBody>
      </p:sp>
      <p:sp>
        <p:nvSpPr>
          <p:cNvPr id="6" name="Slide Number Placeholder 5"/>
          <p:cNvSpPr>
            <a:spLocks noGrp="1"/>
          </p:cNvSpPr>
          <p:nvPr>
            <p:ph type="sldNum" sz="quarter" idx="12"/>
          </p:nvPr>
        </p:nvSpPr>
        <p:spPr/>
        <p:txBody>
          <a:bodyPr/>
          <a:lstStyle/>
          <a:p>
            <a:fld id="{E5CA2188-4EE7-4F69-AE19-AF999E6A737F}" type="slidenum">
              <a:rPr lang="en-US" smtClean="0"/>
              <a:t>5</a:t>
            </a:fld>
            <a:endParaRPr lang="en-US"/>
          </a:p>
        </p:txBody>
      </p:sp>
      <p:sp>
        <p:nvSpPr>
          <p:cNvPr id="7" name="Footer Placeholder 6"/>
          <p:cNvSpPr>
            <a:spLocks noGrp="1"/>
          </p:cNvSpPr>
          <p:nvPr>
            <p:ph type="ftr" sz="quarter" idx="11"/>
          </p:nvPr>
        </p:nvSpPr>
        <p:spPr/>
        <p:txBody>
          <a:bodyPr/>
          <a:lstStyle/>
          <a:p>
            <a:r>
              <a:rPr lang="en-US"/>
              <a:t>JEPPIAAR INSTITUTE OF TECHNOLOGY</a:t>
            </a:r>
          </a:p>
        </p:txBody>
      </p:sp>
    </p:spTree>
    <p:extLst>
      <p:ext uri="{BB962C8B-B14F-4D97-AF65-F5344CB8AC3E}">
        <p14:creationId xmlns:p14="http://schemas.microsoft.com/office/powerpoint/2010/main" val="18642365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915400" cy="533400"/>
          </a:xfrm>
        </p:spPr>
        <p:txBody>
          <a:bodyPr>
            <a:noAutofit/>
          </a:bodyPr>
          <a:lstStyle/>
          <a:p>
            <a:r>
              <a:rPr lang="en-US" sz="2400" b="1" dirty="0">
                <a:latin typeface="Palatino Linotype" pitchFamily="18" charset="0"/>
              </a:rPr>
              <a:t>Technical Details</a:t>
            </a:r>
          </a:p>
        </p:txBody>
      </p:sp>
      <p:sp>
        <p:nvSpPr>
          <p:cNvPr id="3" name="Content Placeholder 2"/>
          <p:cNvSpPr>
            <a:spLocks noGrp="1"/>
          </p:cNvSpPr>
          <p:nvPr>
            <p:ph sz="quarter" idx="1"/>
          </p:nvPr>
        </p:nvSpPr>
        <p:spPr>
          <a:xfrm>
            <a:off x="217538" y="1828800"/>
            <a:ext cx="9002661" cy="5410200"/>
          </a:xfrm>
        </p:spPr>
        <p:txBody>
          <a:bodyPr>
            <a:normAutofit/>
          </a:bodyPr>
          <a:lstStyle/>
          <a:p>
            <a:r>
              <a:rPr lang="en-IN" sz="2000" b="1" dirty="0"/>
              <a:t>X</a:t>
            </a:r>
            <a:r>
              <a:rPr lang="en-IN" sz="2000" dirty="0"/>
              <a:t>-</a:t>
            </a:r>
            <a:r>
              <a:rPr lang="en-IN" sz="2000" b="1" dirty="0"/>
              <a:t>MAC protocol</a:t>
            </a:r>
          </a:p>
          <a:p>
            <a:r>
              <a:rPr lang="en-IN" sz="2000" dirty="0"/>
              <a:t> one of typical asynchronous </a:t>
            </a:r>
            <a:r>
              <a:rPr lang="en-IN" sz="2000" b="1" dirty="0"/>
              <a:t>MAC protocols</a:t>
            </a:r>
            <a:r>
              <a:rPr lang="en-IN" sz="2000" dirty="0"/>
              <a:t> for WSNs (Wireless Sensor Networks) allowing each node to independently and periodically sleep, is characterized as sending a sequence of short preambles until an early acknowledgement comes back</a:t>
            </a:r>
            <a:endParaRPr lang="en-US" sz="2000" dirty="0">
              <a:latin typeface="Palatino Linotype" pitchFamily="18" charset="0"/>
            </a:endParaRPr>
          </a:p>
        </p:txBody>
      </p:sp>
      <p:sp>
        <p:nvSpPr>
          <p:cNvPr id="5" name="Rectangle 4"/>
          <p:cNvSpPr/>
          <p:nvPr/>
        </p:nvSpPr>
        <p:spPr>
          <a:xfrm>
            <a:off x="152400" y="152400"/>
            <a:ext cx="8839200" cy="6248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8E9D2392-8752-4557-BB6C-A2DD51BA7AE5}" type="datetime1">
              <a:rPr lang="en-US" smtClean="0"/>
              <a:t>3/12/2021</a:t>
            </a:fld>
            <a:endParaRPr lang="en-US"/>
          </a:p>
        </p:txBody>
      </p:sp>
      <p:sp>
        <p:nvSpPr>
          <p:cNvPr id="6" name="Slide Number Placeholder 5"/>
          <p:cNvSpPr>
            <a:spLocks noGrp="1"/>
          </p:cNvSpPr>
          <p:nvPr>
            <p:ph type="sldNum" sz="quarter" idx="12"/>
          </p:nvPr>
        </p:nvSpPr>
        <p:spPr/>
        <p:txBody>
          <a:bodyPr/>
          <a:lstStyle/>
          <a:p>
            <a:fld id="{E5CA2188-4EE7-4F69-AE19-AF999E6A737F}" type="slidenum">
              <a:rPr lang="en-US" smtClean="0"/>
              <a:t>6</a:t>
            </a:fld>
            <a:endParaRPr lang="en-US"/>
          </a:p>
        </p:txBody>
      </p:sp>
      <p:sp>
        <p:nvSpPr>
          <p:cNvPr id="7" name="Footer Placeholder 6"/>
          <p:cNvSpPr>
            <a:spLocks noGrp="1"/>
          </p:cNvSpPr>
          <p:nvPr>
            <p:ph type="ftr" sz="quarter" idx="11"/>
          </p:nvPr>
        </p:nvSpPr>
        <p:spPr/>
        <p:txBody>
          <a:bodyPr/>
          <a:lstStyle/>
          <a:p>
            <a:r>
              <a:rPr lang="en-US"/>
              <a:t>JEPPIAAR INSTITUTE OF TECHNOLOGY</a:t>
            </a:r>
          </a:p>
        </p:txBody>
      </p:sp>
    </p:spTree>
    <p:extLst>
      <p:ext uri="{BB962C8B-B14F-4D97-AF65-F5344CB8AC3E}">
        <p14:creationId xmlns:p14="http://schemas.microsoft.com/office/powerpoint/2010/main" val="8224114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199" y="457200"/>
            <a:ext cx="8915400" cy="715962"/>
          </a:xfrm>
        </p:spPr>
        <p:txBody>
          <a:bodyPr>
            <a:noAutofit/>
          </a:bodyPr>
          <a:lstStyle/>
          <a:p>
            <a:r>
              <a:rPr lang="en-US" sz="2400" b="1" dirty="0">
                <a:latin typeface="Palatino Linotype" pitchFamily="18" charset="0"/>
              </a:rPr>
              <a:t>Technical Details</a:t>
            </a:r>
          </a:p>
        </p:txBody>
      </p:sp>
      <p:sp>
        <p:nvSpPr>
          <p:cNvPr id="3" name="Content Placeholder 2"/>
          <p:cNvSpPr>
            <a:spLocks noGrp="1"/>
          </p:cNvSpPr>
          <p:nvPr>
            <p:ph sz="quarter" idx="1"/>
          </p:nvPr>
        </p:nvSpPr>
        <p:spPr>
          <a:xfrm>
            <a:off x="217538" y="1477962"/>
            <a:ext cx="8621663" cy="4557713"/>
          </a:xfrm>
        </p:spPr>
        <p:txBody>
          <a:bodyPr>
            <a:normAutofit/>
          </a:bodyPr>
          <a:lstStyle/>
          <a:p>
            <a:r>
              <a:rPr lang="en-IN" sz="2000" dirty="0"/>
              <a:t>X-MAC and B-MAC X-MAC is based on the idea of B-MAC.</a:t>
            </a:r>
          </a:p>
          <a:p>
            <a:r>
              <a:rPr lang="en-IN" sz="2000" dirty="0"/>
              <a:t>.There is no direct comparison between X-MAC and B-MAC, but an LPL protocol similar to X-MAC may be comparable to B-MAC. </a:t>
            </a:r>
          </a:p>
          <a:p>
            <a:r>
              <a:rPr lang="en-IN" sz="2000" dirty="0"/>
              <a:t>To demonstrate the advantage of the strobed announcements Buettner, Yee, Anderson and Han set up a network where each node can reach all 8 others. There are messages send to one destination periodically. </a:t>
            </a:r>
          </a:p>
          <a:p>
            <a:r>
              <a:rPr lang="en-IN" sz="2000" dirty="0"/>
              <a:t>This is expected from the optimized preamble communication. Nodes which are not affected in the current transmission can quickly go back to sleep. </a:t>
            </a:r>
          </a:p>
          <a:p>
            <a:r>
              <a:rPr lang="en-IN" sz="2000" dirty="0"/>
              <a:t>By the direct transmission of a third waiting node to the </a:t>
            </a:r>
            <a:r>
              <a:rPr lang="en-IN" sz="2000" dirty="0" err="1"/>
              <a:t>the</a:t>
            </a:r>
            <a:r>
              <a:rPr lang="en-IN" sz="2000" dirty="0"/>
              <a:t> target after a finished transmission without a preamble procedure time is reduced.</a:t>
            </a:r>
            <a:endParaRPr lang="en-US" sz="2000" dirty="0">
              <a:latin typeface="Palatino Linotype" pitchFamily="18" charset="0"/>
            </a:endParaRPr>
          </a:p>
        </p:txBody>
      </p:sp>
      <p:sp>
        <p:nvSpPr>
          <p:cNvPr id="5" name="Rectangle 4"/>
          <p:cNvSpPr/>
          <p:nvPr/>
        </p:nvSpPr>
        <p:spPr>
          <a:xfrm>
            <a:off x="152400" y="152400"/>
            <a:ext cx="8839200" cy="6248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8E9D2392-8752-4557-BB6C-A2DD51BA7AE5}" type="datetime1">
              <a:rPr lang="en-US" smtClean="0"/>
              <a:t>3/12/2021</a:t>
            </a:fld>
            <a:endParaRPr lang="en-US"/>
          </a:p>
        </p:txBody>
      </p:sp>
      <p:sp>
        <p:nvSpPr>
          <p:cNvPr id="6" name="Slide Number Placeholder 5"/>
          <p:cNvSpPr>
            <a:spLocks noGrp="1"/>
          </p:cNvSpPr>
          <p:nvPr>
            <p:ph type="sldNum" sz="quarter" idx="12"/>
          </p:nvPr>
        </p:nvSpPr>
        <p:spPr/>
        <p:txBody>
          <a:bodyPr/>
          <a:lstStyle/>
          <a:p>
            <a:fld id="{E5CA2188-4EE7-4F69-AE19-AF999E6A737F}" type="slidenum">
              <a:rPr lang="en-US" smtClean="0"/>
              <a:t>7</a:t>
            </a:fld>
            <a:endParaRPr lang="en-US"/>
          </a:p>
        </p:txBody>
      </p:sp>
      <p:sp>
        <p:nvSpPr>
          <p:cNvPr id="7" name="Footer Placeholder 6"/>
          <p:cNvSpPr>
            <a:spLocks noGrp="1"/>
          </p:cNvSpPr>
          <p:nvPr>
            <p:ph type="ftr" sz="quarter" idx="11"/>
          </p:nvPr>
        </p:nvSpPr>
        <p:spPr/>
        <p:txBody>
          <a:bodyPr/>
          <a:lstStyle/>
          <a:p>
            <a:r>
              <a:rPr lang="en-US"/>
              <a:t>JEPPIAAR INSTITUTE OF TECHNOLOGY</a:t>
            </a:r>
          </a:p>
        </p:txBody>
      </p:sp>
    </p:spTree>
    <p:extLst>
      <p:ext uri="{BB962C8B-B14F-4D97-AF65-F5344CB8AC3E}">
        <p14:creationId xmlns:p14="http://schemas.microsoft.com/office/powerpoint/2010/main" val="11640123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915400" cy="715962"/>
          </a:xfrm>
        </p:spPr>
        <p:txBody>
          <a:bodyPr>
            <a:noAutofit/>
          </a:bodyPr>
          <a:lstStyle/>
          <a:p>
            <a:r>
              <a:rPr lang="en-US" sz="2400" b="1" dirty="0">
                <a:latin typeface="Palatino Linotype" pitchFamily="18" charset="0"/>
              </a:rPr>
              <a:t>Technical Details</a:t>
            </a:r>
          </a:p>
        </p:txBody>
      </p:sp>
      <p:sp>
        <p:nvSpPr>
          <p:cNvPr id="3" name="Content Placeholder 2"/>
          <p:cNvSpPr>
            <a:spLocks noGrp="1"/>
          </p:cNvSpPr>
          <p:nvPr>
            <p:ph sz="quarter" idx="1"/>
          </p:nvPr>
        </p:nvSpPr>
        <p:spPr>
          <a:xfrm>
            <a:off x="457199" y="838200"/>
            <a:ext cx="7772401" cy="6400801"/>
          </a:xfrm>
        </p:spPr>
        <p:txBody>
          <a:bodyPr>
            <a:normAutofit/>
          </a:bodyPr>
          <a:lstStyle/>
          <a:p>
            <a:pPr marL="0" indent="0">
              <a:buNone/>
            </a:pPr>
            <a:r>
              <a:rPr lang="en-IN" sz="2400" dirty="0"/>
              <a:t>                              </a:t>
            </a:r>
            <a:r>
              <a:rPr lang="en-IN" sz="2400" dirty="0" err="1"/>
              <a:t>WiseMAC</a:t>
            </a:r>
            <a:r>
              <a:rPr lang="en-IN" sz="2400" dirty="0"/>
              <a:t> and X-MAC</a:t>
            </a:r>
          </a:p>
          <a:p>
            <a:pPr marL="0" indent="0">
              <a:buNone/>
            </a:pPr>
            <a:endParaRPr lang="en-IN" sz="2400" dirty="0"/>
          </a:p>
          <a:p>
            <a:r>
              <a:rPr lang="en-IN" sz="2000" dirty="0"/>
              <a:t> </a:t>
            </a:r>
            <a:r>
              <a:rPr lang="en-IN" sz="2000" dirty="0" err="1"/>
              <a:t>WiseMAC</a:t>
            </a:r>
            <a:r>
              <a:rPr lang="en-IN" sz="2000" dirty="0"/>
              <a:t> is based on the concept of IEEE802.15.4 with infrastructure topology.</a:t>
            </a:r>
          </a:p>
          <a:p>
            <a:endParaRPr lang="en-IN" sz="2000" dirty="0"/>
          </a:p>
          <a:p>
            <a:r>
              <a:rPr lang="en-IN" sz="2000" dirty="0"/>
              <a:t> Because of the central communication control by the access point overhearing is minimized</a:t>
            </a:r>
          </a:p>
          <a:p>
            <a:r>
              <a:rPr lang="en-IN" sz="2000" dirty="0"/>
              <a:t>. Also there is no message forwarding by the nodes. That increases the lifetime of the nodes.</a:t>
            </a:r>
          </a:p>
          <a:p>
            <a:endParaRPr lang="en-IN" sz="2000" dirty="0"/>
          </a:p>
          <a:p>
            <a:r>
              <a:rPr lang="en-IN" sz="2000" dirty="0"/>
              <a:t> The time spend waiting for ready peers is minimized too, because the central peer is able to listen always when it is idle. </a:t>
            </a:r>
          </a:p>
          <a:p>
            <a:r>
              <a:rPr lang="en-IN" sz="2000" dirty="0"/>
              <a:t>I assume </a:t>
            </a:r>
            <a:r>
              <a:rPr lang="en-IN" sz="2000" dirty="0" err="1"/>
              <a:t>WiseMAC</a:t>
            </a:r>
            <a:r>
              <a:rPr lang="en-IN" sz="2000" dirty="0"/>
              <a:t> using Acknowledgements for data transmission increase latency significantly as shown for other protocols. </a:t>
            </a:r>
            <a:endParaRPr lang="en-US" sz="2000" dirty="0">
              <a:latin typeface="Palatino Linotype" pitchFamily="18" charset="0"/>
            </a:endParaRPr>
          </a:p>
        </p:txBody>
      </p:sp>
      <p:sp>
        <p:nvSpPr>
          <p:cNvPr id="5" name="Rectangle 4"/>
          <p:cNvSpPr/>
          <p:nvPr/>
        </p:nvSpPr>
        <p:spPr>
          <a:xfrm>
            <a:off x="317241" y="228600"/>
            <a:ext cx="8839200" cy="59436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8E9D2392-8752-4557-BB6C-A2DD51BA7AE5}" type="datetime1">
              <a:rPr lang="en-US" smtClean="0"/>
              <a:t>3/12/2021</a:t>
            </a:fld>
            <a:endParaRPr lang="en-US"/>
          </a:p>
        </p:txBody>
      </p:sp>
      <p:sp>
        <p:nvSpPr>
          <p:cNvPr id="6" name="Slide Number Placeholder 5"/>
          <p:cNvSpPr>
            <a:spLocks noGrp="1"/>
          </p:cNvSpPr>
          <p:nvPr>
            <p:ph type="sldNum" sz="quarter" idx="12"/>
          </p:nvPr>
        </p:nvSpPr>
        <p:spPr/>
        <p:txBody>
          <a:bodyPr/>
          <a:lstStyle/>
          <a:p>
            <a:fld id="{E5CA2188-4EE7-4F69-AE19-AF999E6A737F}" type="slidenum">
              <a:rPr lang="en-US" smtClean="0"/>
              <a:t>8</a:t>
            </a:fld>
            <a:endParaRPr lang="en-US"/>
          </a:p>
        </p:txBody>
      </p:sp>
      <p:sp>
        <p:nvSpPr>
          <p:cNvPr id="7" name="Footer Placeholder 6"/>
          <p:cNvSpPr>
            <a:spLocks noGrp="1"/>
          </p:cNvSpPr>
          <p:nvPr>
            <p:ph type="ftr" sz="quarter" idx="11"/>
          </p:nvPr>
        </p:nvSpPr>
        <p:spPr/>
        <p:txBody>
          <a:bodyPr/>
          <a:lstStyle/>
          <a:p>
            <a:r>
              <a:rPr lang="en-US"/>
              <a:t>JEPPIAAR INSTITUTE OF TECHNOLOGY</a:t>
            </a:r>
          </a:p>
        </p:txBody>
      </p:sp>
    </p:spTree>
    <p:extLst>
      <p:ext uri="{BB962C8B-B14F-4D97-AF65-F5344CB8AC3E}">
        <p14:creationId xmlns:p14="http://schemas.microsoft.com/office/powerpoint/2010/main" val="18588862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915400" cy="715962"/>
          </a:xfrm>
        </p:spPr>
        <p:txBody>
          <a:bodyPr>
            <a:noAutofit/>
          </a:bodyPr>
          <a:lstStyle/>
          <a:p>
            <a:r>
              <a:rPr lang="en-US" sz="2400" b="1" dirty="0">
                <a:latin typeface="Palatino Linotype" pitchFamily="18" charset="0"/>
              </a:rPr>
              <a:t>Technical Details</a:t>
            </a:r>
          </a:p>
        </p:txBody>
      </p:sp>
      <p:sp>
        <p:nvSpPr>
          <p:cNvPr id="3" name="Content Placeholder 2"/>
          <p:cNvSpPr>
            <a:spLocks noGrp="1"/>
          </p:cNvSpPr>
          <p:nvPr>
            <p:ph sz="quarter" idx="1"/>
          </p:nvPr>
        </p:nvSpPr>
        <p:spPr>
          <a:xfrm>
            <a:off x="152400" y="1226976"/>
            <a:ext cx="9002661" cy="5410200"/>
          </a:xfrm>
        </p:spPr>
        <p:txBody>
          <a:bodyPr>
            <a:normAutofit/>
          </a:bodyPr>
          <a:lstStyle/>
          <a:p>
            <a:r>
              <a:rPr lang="en-IN" sz="2000" b="1" dirty="0"/>
              <a:t>Wireless</a:t>
            </a:r>
            <a:r>
              <a:rPr lang="en-IN" sz="2000" dirty="0"/>
              <a:t> sensor networks.</a:t>
            </a:r>
          </a:p>
          <a:p>
            <a:endParaRPr lang="en-IN" sz="2000" dirty="0"/>
          </a:p>
          <a:p>
            <a:r>
              <a:rPr lang="en-IN" sz="2000" dirty="0"/>
              <a:t>Distributed turbine engine control</a:t>
            </a:r>
          </a:p>
          <a:p>
            <a:endParaRPr lang="en-IN" sz="2000" dirty="0"/>
          </a:p>
          <a:p>
            <a:r>
              <a:rPr lang="en-IN" sz="2000" dirty="0"/>
              <a:t>Fly-by-</a:t>
            </a:r>
            <a:r>
              <a:rPr lang="en-IN" sz="2000" b="1" dirty="0"/>
              <a:t>wireless</a:t>
            </a:r>
            <a:r>
              <a:rPr lang="en-IN" sz="2000" dirty="0"/>
              <a:t>; Aircraft </a:t>
            </a:r>
            <a:r>
              <a:rPr lang="en-IN" sz="2000" dirty="0" err="1"/>
              <a:t>enginehealth</a:t>
            </a:r>
            <a:r>
              <a:rPr lang="en-IN" sz="2000" dirty="0"/>
              <a:t> monitoring, Aircraft structural monitoring</a:t>
            </a:r>
          </a:p>
          <a:p>
            <a:endParaRPr lang="en-IN" sz="2000" dirty="0"/>
          </a:p>
          <a:p>
            <a:r>
              <a:rPr lang="en-IN" sz="2000" dirty="0"/>
              <a:t>applications of wireless communications in daily life because of low cost and ease of deployment. </a:t>
            </a:r>
          </a:p>
          <a:p>
            <a:endParaRPr lang="en-IN" sz="2000" dirty="0"/>
          </a:p>
          <a:p>
            <a:r>
              <a:rPr lang="en-IN" sz="2000" dirty="0"/>
              <a:t>The enabling technique for this success is the use of random access schemes for the wireless channel.</a:t>
            </a:r>
            <a:endParaRPr lang="en-US" sz="2000" dirty="0">
              <a:latin typeface="Palatino Linotype" pitchFamily="18" charset="0"/>
            </a:endParaRPr>
          </a:p>
        </p:txBody>
      </p:sp>
      <p:sp>
        <p:nvSpPr>
          <p:cNvPr id="5" name="Rectangle 4"/>
          <p:cNvSpPr/>
          <p:nvPr/>
        </p:nvSpPr>
        <p:spPr>
          <a:xfrm>
            <a:off x="152400" y="152400"/>
            <a:ext cx="8839200" cy="6248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8E9D2392-8752-4557-BB6C-A2DD51BA7AE5}" type="datetime1">
              <a:rPr lang="en-US" smtClean="0"/>
              <a:t>3/12/2021</a:t>
            </a:fld>
            <a:endParaRPr lang="en-US"/>
          </a:p>
        </p:txBody>
      </p:sp>
      <p:sp>
        <p:nvSpPr>
          <p:cNvPr id="6" name="Slide Number Placeholder 5"/>
          <p:cNvSpPr>
            <a:spLocks noGrp="1"/>
          </p:cNvSpPr>
          <p:nvPr>
            <p:ph type="sldNum" sz="quarter" idx="12"/>
          </p:nvPr>
        </p:nvSpPr>
        <p:spPr/>
        <p:txBody>
          <a:bodyPr/>
          <a:lstStyle/>
          <a:p>
            <a:fld id="{E5CA2188-4EE7-4F69-AE19-AF999E6A737F}" type="slidenum">
              <a:rPr lang="en-US" smtClean="0"/>
              <a:t>9</a:t>
            </a:fld>
            <a:endParaRPr lang="en-US"/>
          </a:p>
        </p:txBody>
      </p:sp>
      <p:sp>
        <p:nvSpPr>
          <p:cNvPr id="7" name="Footer Placeholder 6"/>
          <p:cNvSpPr>
            <a:spLocks noGrp="1"/>
          </p:cNvSpPr>
          <p:nvPr>
            <p:ph type="ftr" sz="quarter" idx="11"/>
          </p:nvPr>
        </p:nvSpPr>
        <p:spPr/>
        <p:txBody>
          <a:bodyPr/>
          <a:lstStyle/>
          <a:p>
            <a:r>
              <a:rPr lang="en-US"/>
              <a:t>JEPPIAAR INSTITUTE OF TECHNOLOGY</a:t>
            </a:r>
          </a:p>
        </p:txBody>
      </p:sp>
    </p:spTree>
    <p:extLst>
      <p:ext uri="{BB962C8B-B14F-4D97-AF65-F5344CB8AC3E}">
        <p14:creationId xmlns:p14="http://schemas.microsoft.com/office/powerpoint/2010/main" val="23409907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1594</TotalTime>
  <Words>887</Words>
  <Application>Microsoft Office PowerPoint</Application>
  <PresentationFormat>On-screen Show (4:3)</PresentationFormat>
  <Paragraphs>150</Paragraphs>
  <Slides>12</Slides>
  <Notes>3</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  Subject Name :Operating System  Presentation  Title:  MAC Protocol And Wireless Network </vt:lpstr>
      <vt:lpstr>Objective</vt:lpstr>
      <vt:lpstr>Technical Details</vt:lpstr>
      <vt:lpstr>Block Diagram/ Work Flow/  Flow Chart </vt:lpstr>
      <vt:lpstr>Technical Details</vt:lpstr>
      <vt:lpstr>Technical Details</vt:lpstr>
      <vt:lpstr>Technical Details</vt:lpstr>
      <vt:lpstr>Technical Details</vt:lpstr>
      <vt:lpstr>Technical Details</vt:lpstr>
      <vt:lpstr>Result &amp; Discussion</vt:lpstr>
      <vt:lpstr>Future Scope</vt:lpstr>
      <vt:lpstr>Reference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Millimeter - Wave Antenna for 5G Applications</dc:title>
  <dc:creator>PRABU</dc:creator>
  <cp:lastModifiedBy>Windows User</cp:lastModifiedBy>
  <cp:revision>113</cp:revision>
  <dcterms:created xsi:type="dcterms:W3CDTF">2015-04-07T04:42:07Z</dcterms:created>
  <dcterms:modified xsi:type="dcterms:W3CDTF">2021-03-12T11:43:19Z</dcterms:modified>
</cp:coreProperties>
</file>